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3300"/>
    <a:srgbClr val="FFFF66"/>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735" autoAdjust="0"/>
    <p:restoredTop sz="90941" autoAdjust="0"/>
  </p:normalViewPr>
  <p:slideViewPr>
    <p:cSldViewPr>
      <p:cViewPr varScale="1">
        <p:scale>
          <a:sx n="61" d="100"/>
          <a:sy n="61" d="100"/>
        </p:scale>
        <p:origin x="-136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2.xml.rels><?xml version="1.0" encoding="UTF-8" standalone="yes"?>
<Relationships xmlns="http://schemas.openxmlformats.org/package/2006/relationships"><Relationship Id="rId1" Type="http://schemas.openxmlformats.org/officeDocument/2006/relationships/image" Target="../media/image16.jpg"/></Relationships>
</file>

<file path=ppt/diagrams/_rels/drawing2.xml.rels><?xml version="1.0" encoding="UTF-8" standalone="yes"?>
<Relationships xmlns="http://schemas.openxmlformats.org/package/2006/relationships"><Relationship Id="rId1" Type="http://schemas.openxmlformats.org/officeDocument/2006/relationships/image" Target="../media/image16.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1755C3-0594-4FD8-B98F-717551D3373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pPr rtl="1"/>
          <a:endParaRPr lang="ar-SY"/>
        </a:p>
      </dgm:t>
    </dgm:pt>
    <dgm:pt modelId="{19BA600B-AB3B-42C8-894C-3B3F11B03345}" type="pres">
      <dgm:prSet presAssocID="{3C1755C3-0594-4FD8-B98F-717551D3373D}" presName="diagram" presStyleCnt="0">
        <dgm:presLayoutVars>
          <dgm:chMax val="1"/>
          <dgm:dir/>
          <dgm:animLvl val="ctr"/>
          <dgm:resizeHandles val="exact"/>
        </dgm:presLayoutVars>
      </dgm:prSet>
      <dgm:spPr/>
      <dgm:t>
        <a:bodyPr/>
        <a:lstStyle/>
        <a:p>
          <a:pPr rtl="1"/>
          <a:endParaRPr lang="ar-SY"/>
        </a:p>
      </dgm:t>
    </dgm:pt>
  </dgm:ptLst>
  <dgm:cxnLst>
    <dgm:cxn modelId="{2A8B1DEB-D3DD-4D43-8B2D-F66003C8DD87}" type="presOf" srcId="{3C1755C3-0594-4FD8-B98F-717551D3373D}" destId="{19BA600B-AB3B-42C8-894C-3B3F11B03345}" srcOrd="0"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E7E7BC-630F-4822-9697-5C8BD3EDC7F7}" type="doc">
      <dgm:prSet loTypeId="urn:microsoft.com/office/officeart/2005/8/layout/hList7" loCatId="process" qsTypeId="urn:microsoft.com/office/officeart/2005/8/quickstyle/simple1" qsCatId="simple" csTypeId="urn:microsoft.com/office/officeart/2005/8/colors/accent1_2" csCatId="accent1" phldr="1"/>
      <dgm:spPr/>
      <dgm:t>
        <a:bodyPr/>
        <a:lstStyle/>
        <a:p>
          <a:pPr rtl="1"/>
          <a:endParaRPr lang="ar-SY"/>
        </a:p>
      </dgm:t>
    </dgm:pt>
    <dgm:pt modelId="{B8B729F4-FC7A-4524-A6A1-3A665831B7DE}">
      <dgm:prSet phldrT="[نص]" custT="1">
        <dgm:style>
          <a:lnRef idx="1">
            <a:schemeClr val="accent4"/>
          </a:lnRef>
          <a:fillRef idx="2">
            <a:schemeClr val="accent4"/>
          </a:fillRef>
          <a:effectRef idx="1">
            <a:schemeClr val="accent4"/>
          </a:effectRef>
          <a:fontRef idx="minor">
            <a:schemeClr val="dk1"/>
          </a:fontRef>
        </dgm:style>
      </dgm:prSet>
      <dgm:spPr/>
      <dgm:t>
        <a:bodyPr/>
        <a:lstStyle/>
        <a:p>
          <a:pPr algn="ctr" rtl="1"/>
          <a:r>
            <a:rPr lang="ar-SY" sz="2800" b="1" dirty="0" smtClean="0"/>
            <a:t>الحياة السارة</a:t>
          </a:r>
          <a:endParaRPr lang="ar-SY" sz="2800" b="1" dirty="0"/>
        </a:p>
      </dgm:t>
    </dgm:pt>
    <dgm:pt modelId="{B58E255A-679B-4E9D-9F48-2878A8C88311}" type="parTrans" cxnId="{8AA21C95-99D9-4531-B73D-DE638B28C60A}">
      <dgm:prSet/>
      <dgm:spPr/>
      <dgm:t>
        <a:bodyPr/>
        <a:lstStyle/>
        <a:p>
          <a:pPr rtl="1"/>
          <a:endParaRPr lang="ar-SY"/>
        </a:p>
      </dgm:t>
    </dgm:pt>
    <dgm:pt modelId="{BBC8C00E-1D9C-483F-84D2-2588F261A96D}" type="sibTrans" cxnId="{8AA21C95-99D9-4531-B73D-DE638B28C60A}">
      <dgm:prSet/>
      <dgm:spPr/>
      <dgm:t>
        <a:bodyPr/>
        <a:lstStyle/>
        <a:p>
          <a:pPr rtl="1"/>
          <a:endParaRPr lang="ar-SY"/>
        </a:p>
      </dgm:t>
    </dgm:pt>
    <dgm:pt modelId="{7482BB4D-2ABC-4D86-9284-D72703CEC225}">
      <dgm:prSet phldrT="[نص]" custT="1">
        <dgm:style>
          <a:lnRef idx="1">
            <a:schemeClr val="accent4"/>
          </a:lnRef>
          <a:fillRef idx="2">
            <a:schemeClr val="accent4"/>
          </a:fillRef>
          <a:effectRef idx="1">
            <a:schemeClr val="accent4"/>
          </a:effectRef>
          <a:fontRef idx="minor">
            <a:schemeClr val="dk1"/>
          </a:fontRef>
        </dgm:style>
      </dgm:prSet>
      <dgm:spPr/>
      <dgm:t>
        <a:bodyPr/>
        <a:lstStyle/>
        <a:p>
          <a:pPr algn="ctr" rtl="1"/>
          <a:r>
            <a:rPr lang="ar-SY" sz="1800" b="1" dirty="0" smtClean="0"/>
            <a:t>تتضمن : نجاح الفرد في السعي للانفعال الإيجابي تجاه الماضي والمستقبل والحفاظ عليه قدر المستطاع   . </a:t>
          </a:r>
          <a:endParaRPr lang="ar-SY" sz="1800" b="1" dirty="0"/>
        </a:p>
      </dgm:t>
    </dgm:pt>
    <dgm:pt modelId="{2B7677F7-62C5-4210-942D-AC2218EFDCB2}" type="parTrans" cxnId="{3918917F-6AEE-467D-8113-D3D5C57F420C}">
      <dgm:prSet/>
      <dgm:spPr/>
      <dgm:t>
        <a:bodyPr/>
        <a:lstStyle/>
        <a:p>
          <a:pPr rtl="1"/>
          <a:endParaRPr lang="ar-SY"/>
        </a:p>
      </dgm:t>
    </dgm:pt>
    <dgm:pt modelId="{16C4A64A-169D-4643-83CB-EA041C04AFE4}" type="sibTrans" cxnId="{3918917F-6AEE-467D-8113-D3D5C57F420C}">
      <dgm:prSet/>
      <dgm:spPr/>
      <dgm:t>
        <a:bodyPr/>
        <a:lstStyle/>
        <a:p>
          <a:pPr rtl="1"/>
          <a:endParaRPr lang="ar-SY"/>
        </a:p>
      </dgm:t>
    </dgm:pt>
    <dgm:pt modelId="{11CE7E64-C842-4D42-B37E-A9066D3FF0A8}">
      <dgm:prSet phldrT="[نص]" custT="1">
        <dgm:style>
          <a:lnRef idx="1">
            <a:schemeClr val="accent2"/>
          </a:lnRef>
          <a:fillRef idx="2">
            <a:schemeClr val="accent2"/>
          </a:fillRef>
          <a:effectRef idx="1">
            <a:schemeClr val="accent2"/>
          </a:effectRef>
          <a:fontRef idx="minor">
            <a:schemeClr val="dk1"/>
          </a:fontRef>
        </dgm:style>
      </dgm:prSet>
      <dgm:spPr/>
      <dgm:t>
        <a:bodyPr/>
        <a:lstStyle/>
        <a:p>
          <a:pPr algn="ctr" rtl="1"/>
          <a:r>
            <a:rPr lang="ar-SY" sz="2400" b="1" dirty="0" smtClean="0"/>
            <a:t>الحياة المليئة بالالتزامات</a:t>
          </a:r>
          <a:endParaRPr lang="ar-SY" sz="2400" b="1" dirty="0"/>
        </a:p>
      </dgm:t>
    </dgm:pt>
    <dgm:pt modelId="{FDBFB79C-4A9E-4D14-849D-362CFA3D80A5}" type="parTrans" cxnId="{C7F9C8DE-9A66-48EC-9A92-CA09EB48D141}">
      <dgm:prSet/>
      <dgm:spPr/>
      <dgm:t>
        <a:bodyPr/>
        <a:lstStyle/>
        <a:p>
          <a:pPr rtl="1"/>
          <a:endParaRPr lang="ar-SY"/>
        </a:p>
      </dgm:t>
    </dgm:pt>
    <dgm:pt modelId="{92F929B6-3976-4D47-BAE2-9AC3D10275FD}" type="sibTrans" cxnId="{C7F9C8DE-9A66-48EC-9A92-CA09EB48D141}">
      <dgm:prSet/>
      <dgm:spPr/>
      <dgm:t>
        <a:bodyPr/>
        <a:lstStyle/>
        <a:p>
          <a:pPr rtl="1"/>
          <a:endParaRPr lang="ar-SY"/>
        </a:p>
      </dgm:t>
    </dgm:pt>
    <dgm:pt modelId="{B0294B01-6314-4268-8238-AD7D17CAB09D}">
      <dgm:prSet phldrT="[نص]" custT="1">
        <dgm:style>
          <a:lnRef idx="1">
            <a:schemeClr val="accent2"/>
          </a:lnRef>
          <a:fillRef idx="2">
            <a:schemeClr val="accent2"/>
          </a:fillRef>
          <a:effectRef idx="1">
            <a:schemeClr val="accent2"/>
          </a:effectRef>
          <a:fontRef idx="minor">
            <a:schemeClr val="dk1"/>
          </a:fontRef>
        </dgm:style>
      </dgm:prSet>
      <dgm:spPr/>
      <dgm:t>
        <a:bodyPr/>
        <a:lstStyle/>
        <a:p>
          <a:pPr algn="ctr" rtl="1"/>
          <a:r>
            <a:rPr lang="ar-SY" sz="1800" b="1" dirty="0" smtClean="0"/>
            <a:t>تتضمن : التزامات الفرد المتنوعة  في مجال العمل أو العلاقات الشخصية .</a:t>
          </a:r>
          <a:endParaRPr lang="ar-SY" sz="1800" b="1" dirty="0"/>
        </a:p>
      </dgm:t>
    </dgm:pt>
    <dgm:pt modelId="{07E2C15A-2F08-48F8-9005-023C5F87BC98}" type="parTrans" cxnId="{42552D52-E51A-4F64-AECA-11D723231BAC}">
      <dgm:prSet/>
      <dgm:spPr/>
      <dgm:t>
        <a:bodyPr/>
        <a:lstStyle/>
        <a:p>
          <a:pPr rtl="1"/>
          <a:endParaRPr lang="ar-SY"/>
        </a:p>
      </dgm:t>
    </dgm:pt>
    <dgm:pt modelId="{8FAE7D46-A18E-4604-BF26-481772C35675}" type="sibTrans" cxnId="{42552D52-E51A-4F64-AECA-11D723231BAC}">
      <dgm:prSet/>
      <dgm:spPr/>
      <dgm:t>
        <a:bodyPr/>
        <a:lstStyle/>
        <a:p>
          <a:pPr rtl="1"/>
          <a:endParaRPr lang="ar-SY"/>
        </a:p>
      </dgm:t>
    </dgm:pt>
    <dgm:pt modelId="{91C4AB53-4DA5-4B8A-B18D-3AFFB47FD87A}">
      <dgm:prSet phldrT="[نص]" custT="1">
        <dgm:style>
          <a:lnRef idx="1">
            <a:schemeClr val="accent5"/>
          </a:lnRef>
          <a:fillRef idx="2">
            <a:schemeClr val="accent5"/>
          </a:fillRef>
          <a:effectRef idx="1">
            <a:schemeClr val="accent5"/>
          </a:effectRef>
          <a:fontRef idx="minor">
            <a:schemeClr val="dk1"/>
          </a:fontRef>
        </dgm:style>
      </dgm:prSet>
      <dgm:spPr/>
      <dgm:t>
        <a:bodyPr/>
        <a:lstStyle/>
        <a:p>
          <a:pPr algn="ctr" rtl="1"/>
          <a:r>
            <a:rPr lang="ar-SY" sz="2800" b="1" dirty="0" smtClean="0"/>
            <a:t>الحياة  ذات المعنى </a:t>
          </a:r>
          <a:endParaRPr lang="ar-SY" sz="2800" b="1" dirty="0"/>
        </a:p>
      </dgm:t>
    </dgm:pt>
    <dgm:pt modelId="{1952992F-9DF2-46F7-93CC-BB19758C3E50}" type="parTrans" cxnId="{F0557349-4124-400F-90E3-B3359F2E4D24}">
      <dgm:prSet/>
      <dgm:spPr/>
      <dgm:t>
        <a:bodyPr/>
        <a:lstStyle/>
        <a:p>
          <a:pPr rtl="1"/>
          <a:endParaRPr lang="ar-SY"/>
        </a:p>
      </dgm:t>
    </dgm:pt>
    <dgm:pt modelId="{60666C3A-FFDA-4B35-942A-D73B033144B0}" type="sibTrans" cxnId="{F0557349-4124-400F-90E3-B3359F2E4D24}">
      <dgm:prSet/>
      <dgm:spPr/>
      <dgm:t>
        <a:bodyPr/>
        <a:lstStyle/>
        <a:p>
          <a:pPr rtl="1"/>
          <a:endParaRPr lang="ar-SY"/>
        </a:p>
      </dgm:t>
    </dgm:pt>
    <dgm:pt modelId="{222D68B9-60F5-4D06-B0B0-545183467E91}">
      <dgm:prSet phldrT="[نص]" custT="1">
        <dgm:style>
          <a:lnRef idx="1">
            <a:schemeClr val="accent5"/>
          </a:lnRef>
          <a:fillRef idx="2">
            <a:schemeClr val="accent5"/>
          </a:fillRef>
          <a:effectRef idx="1">
            <a:schemeClr val="accent5"/>
          </a:effectRef>
          <a:fontRef idx="minor">
            <a:schemeClr val="dk1"/>
          </a:fontRef>
        </dgm:style>
      </dgm:prSet>
      <dgm:spPr/>
      <dgm:t>
        <a:bodyPr/>
        <a:lstStyle/>
        <a:p>
          <a:pPr algn="r" rtl="1"/>
          <a:r>
            <a:rPr lang="ar-SY" sz="2000" b="1" dirty="0" smtClean="0"/>
            <a:t>تتضمن : استخدام الفرد للقوى والمواهب الخاصة به  وتسخير ذلك في خدمة أهداف مهمة بالنسبة له .   </a:t>
          </a:r>
          <a:endParaRPr lang="ar-SY" sz="2000" b="1" dirty="0"/>
        </a:p>
      </dgm:t>
    </dgm:pt>
    <dgm:pt modelId="{FBF6EDDD-492F-466C-B6FC-36EECED12CED}" type="parTrans" cxnId="{4804EB98-51CF-489D-9AE8-0C985CED444D}">
      <dgm:prSet/>
      <dgm:spPr/>
      <dgm:t>
        <a:bodyPr/>
        <a:lstStyle/>
        <a:p>
          <a:pPr rtl="1"/>
          <a:endParaRPr lang="ar-SY"/>
        </a:p>
      </dgm:t>
    </dgm:pt>
    <dgm:pt modelId="{6AEF52AB-42CE-4EB2-91F2-3E2980D216BB}" type="sibTrans" cxnId="{4804EB98-51CF-489D-9AE8-0C985CED444D}">
      <dgm:prSet/>
      <dgm:spPr/>
      <dgm:t>
        <a:bodyPr/>
        <a:lstStyle/>
        <a:p>
          <a:pPr rtl="1"/>
          <a:endParaRPr lang="ar-SY"/>
        </a:p>
      </dgm:t>
    </dgm:pt>
    <dgm:pt modelId="{8C21B335-0A69-4A87-8944-FC3ACA05BBDE}">
      <dgm:prSet phldrT="[نص]" custT="1">
        <dgm:style>
          <a:lnRef idx="1">
            <a:schemeClr val="accent4"/>
          </a:lnRef>
          <a:fillRef idx="2">
            <a:schemeClr val="accent4"/>
          </a:fillRef>
          <a:effectRef idx="1">
            <a:schemeClr val="accent4"/>
          </a:effectRef>
          <a:fontRef idx="minor">
            <a:schemeClr val="dk1"/>
          </a:fontRef>
        </dgm:style>
      </dgm:prSet>
      <dgm:spPr/>
      <dgm:t>
        <a:bodyPr/>
        <a:lstStyle/>
        <a:p>
          <a:pPr algn="ctr" rtl="1"/>
          <a:r>
            <a:rPr lang="ar-SY" sz="1800" b="1" dirty="0" smtClean="0"/>
            <a:t>تعلم المهارات التي تزيد من شدة وتكرار ومدة  الانفعالات الإيجابية  وخفض السلبية </a:t>
          </a:r>
          <a:r>
            <a:rPr lang="ar-SY" sz="1400" dirty="0" smtClean="0"/>
            <a:t>.</a:t>
          </a:r>
          <a:endParaRPr lang="ar-SY" sz="1400" dirty="0"/>
        </a:p>
      </dgm:t>
    </dgm:pt>
    <dgm:pt modelId="{20A40CA0-845D-4178-B7FE-9881BF46CA16}" type="parTrans" cxnId="{B88D93EF-2F7E-4D78-A9B2-54AAF6212C1C}">
      <dgm:prSet/>
      <dgm:spPr/>
      <dgm:t>
        <a:bodyPr/>
        <a:lstStyle/>
        <a:p>
          <a:pPr rtl="1"/>
          <a:endParaRPr lang="ar-SY"/>
        </a:p>
      </dgm:t>
    </dgm:pt>
    <dgm:pt modelId="{63DF1811-9D91-47ED-A68A-99639B70315B}" type="sibTrans" cxnId="{B88D93EF-2F7E-4D78-A9B2-54AAF6212C1C}">
      <dgm:prSet/>
      <dgm:spPr/>
      <dgm:t>
        <a:bodyPr/>
        <a:lstStyle/>
        <a:p>
          <a:pPr rtl="1"/>
          <a:endParaRPr lang="ar-SY"/>
        </a:p>
      </dgm:t>
    </dgm:pt>
    <dgm:pt modelId="{8B861BC9-E609-44AD-9731-500B40373F38}">
      <dgm:prSet phldrT="[نص]" custT="1">
        <dgm:style>
          <a:lnRef idx="1">
            <a:schemeClr val="accent2"/>
          </a:lnRef>
          <a:fillRef idx="2">
            <a:schemeClr val="accent2"/>
          </a:fillRef>
          <a:effectRef idx="1">
            <a:schemeClr val="accent2"/>
          </a:effectRef>
          <a:fontRef idx="minor">
            <a:schemeClr val="dk1"/>
          </a:fontRef>
        </dgm:style>
      </dgm:prSet>
      <dgm:spPr/>
      <dgm:t>
        <a:bodyPr/>
        <a:lstStyle/>
        <a:p>
          <a:pPr algn="ctr" rtl="1"/>
          <a:r>
            <a:rPr lang="ar-SY" sz="1800" b="1" dirty="0" smtClean="0"/>
            <a:t>تعتمد على نقاط القوة التي يتمتع بها الفرد للحصول على </a:t>
          </a:r>
          <a:r>
            <a:rPr lang="ar-SY" sz="1800" b="1" dirty="0" err="1" smtClean="0"/>
            <a:t>اشباعات</a:t>
          </a:r>
          <a:r>
            <a:rPr lang="ar-SY" sz="1800" b="1" dirty="0" smtClean="0"/>
            <a:t>  متنوعة في مجالات الحياة الرئيسية  كالأسرة  والعمل والحب . </a:t>
          </a:r>
          <a:endParaRPr lang="ar-SY" sz="1800" b="1" dirty="0"/>
        </a:p>
      </dgm:t>
    </dgm:pt>
    <dgm:pt modelId="{2D4E6C3E-31A9-421A-87C0-14D0D41D2A0C}" type="parTrans" cxnId="{D1C8BB60-C481-4792-8D41-E97CC4A2AD5C}">
      <dgm:prSet/>
      <dgm:spPr/>
      <dgm:t>
        <a:bodyPr/>
        <a:lstStyle/>
        <a:p>
          <a:pPr rtl="1"/>
          <a:endParaRPr lang="ar-SY"/>
        </a:p>
      </dgm:t>
    </dgm:pt>
    <dgm:pt modelId="{642C2062-A209-43C9-ADA6-09712EFE4395}" type="sibTrans" cxnId="{D1C8BB60-C481-4792-8D41-E97CC4A2AD5C}">
      <dgm:prSet/>
      <dgm:spPr/>
      <dgm:t>
        <a:bodyPr/>
        <a:lstStyle/>
        <a:p>
          <a:pPr rtl="1"/>
          <a:endParaRPr lang="ar-SY"/>
        </a:p>
      </dgm:t>
    </dgm:pt>
    <dgm:pt modelId="{4AE36744-9FB9-40DA-B893-A97825F9996A}" type="pres">
      <dgm:prSet presAssocID="{74E7E7BC-630F-4822-9697-5C8BD3EDC7F7}" presName="Name0" presStyleCnt="0">
        <dgm:presLayoutVars>
          <dgm:dir/>
          <dgm:resizeHandles val="exact"/>
        </dgm:presLayoutVars>
      </dgm:prSet>
      <dgm:spPr/>
    </dgm:pt>
    <dgm:pt modelId="{A4A35A31-03EC-4A1A-9470-FAC170FB9FD0}" type="pres">
      <dgm:prSet presAssocID="{74E7E7BC-630F-4822-9697-5C8BD3EDC7F7}" presName="fgShape" presStyleLbl="fgShp" presStyleIdx="0" presStyleCnt="1" custScaleX="24544" custScaleY="34014" custLinFactY="-250341" custLinFactNeighborX="0" custLinFactNeighborY="-300000"/>
      <dgm:spPr/>
    </dgm:pt>
    <dgm:pt modelId="{DDE2783F-B369-4B7E-B369-776DCBB35C33}" type="pres">
      <dgm:prSet presAssocID="{74E7E7BC-630F-4822-9697-5C8BD3EDC7F7}" presName="linComp" presStyleCnt="0"/>
      <dgm:spPr/>
    </dgm:pt>
    <dgm:pt modelId="{47C1B5AB-F359-4A94-8439-47665E4A86BC}" type="pres">
      <dgm:prSet presAssocID="{B8B729F4-FC7A-4524-A6A1-3A665831B7DE}" presName="compNode" presStyleCnt="0"/>
      <dgm:spPr/>
    </dgm:pt>
    <dgm:pt modelId="{B1E3E74E-A059-4FA1-81A2-C318336E54AE}" type="pres">
      <dgm:prSet presAssocID="{B8B729F4-FC7A-4524-A6A1-3A665831B7DE}" presName="bkgdShape" presStyleLbl="node1" presStyleIdx="0" presStyleCnt="3"/>
      <dgm:spPr/>
    </dgm:pt>
    <dgm:pt modelId="{FC867BC8-2C0B-4574-B329-F217BEF13C92}" type="pres">
      <dgm:prSet presAssocID="{B8B729F4-FC7A-4524-A6A1-3A665831B7DE}" presName="nodeTx" presStyleLbl="node1" presStyleIdx="0" presStyleCnt="3">
        <dgm:presLayoutVars>
          <dgm:bulletEnabled val="1"/>
        </dgm:presLayoutVars>
      </dgm:prSet>
      <dgm:spPr/>
    </dgm:pt>
    <dgm:pt modelId="{116897BB-5C65-4F16-9936-D2C26AF82849}" type="pres">
      <dgm:prSet presAssocID="{B8B729F4-FC7A-4524-A6A1-3A665831B7DE}" presName="invisiNode" presStyleLbl="node1" presStyleIdx="0" presStyleCnt="3"/>
      <dgm:spPr/>
    </dgm:pt>
    <dgm:pt modelId="{52CBB4BA-30C4-4985-9FA9-B6E8E72DBD9C}" type="pres">
      <dgm:prSet presAssocID="{B8B729F4-FC7A-4524-A6A1-3A665831B7DE}" presName="imagNode" presStyleLbl="fgImgPlace1" presStyleIdx="0" presStyleCnt="3"/>
      <dgm:spPr/>
    </dgm:pt>
    <dgm:pt modelId="{F2895A7B-4CDF-4570-AE9C-3B22665246A9}" type="pres">
      <dgm:prSet presAssocID="{BBC8C00E-1D9C-483F-84D2-2588F261A96D}" presName="sibTrans" presStyleLbl="sibTrans2D1" presStyleIdx="0" presStyleCnt="0"/>
      <dgm:spPr/>
    </dgm:pt>
    <dgm:pt modelId="{B06BAFA3-4CF7-4BEA-B9D2-158602583111}" type="pres">
      <dgm:prSet presAssocID="{11CE7E64-C842-4D42-B37E-A9066D3FF0A8}" presName="compNode" presStyleCnt="0"/>
      <dgm:spPr/>
    </dgm:pt>
    <dgm:pt modelId="{B18046F0-B37F-4EA5-B017-5F0797A62386}" type="pres">
      <dgm:prSet presAssocID="{11CE7E64-C842-4D42-B37E-A9066D3FF0A8}" presName="bkgdShape" presStyleLbl="node1" presStyleIdx="1" presStyleCnt="3"/>
      <dgm:spPr/>
    </dgm:pt>
    <dgm:pt modelId="{BEA1F2E7-4EA7-442E-A4C4-939780E7692C}" type="pres">
      <dgm:prSet presAssocID="{11CE7E64-C842-4D42-B37E-A9066D3FF0A8}" presName="nodeTx" presStyleLbl="node1" presStyleIdx="1" presStyleCnt="3">
        <dgm:presLayoutVars>
          <dgm:bulletEnabled val="1"/>
        </dgm:presLayoutVars>
      </dgm:prSet>
      <dgm:spPr/>
    </dgm:pt>
    <dgm:pt modelId="{17446CB5-6399-43E0-B4AD-0666923C6EF3}" type="pres">
      <dgm:prSet presAssocID="{11CE7E64-C842-4D42-B37E-A9066D3FF0A8}" presName="invisiNode" presStyleLbl="node1" presStyleIdx="1" presStyleCnt="3"/>
      <dgm:spPr/>
    </dgm:pt>
    <dgm:pt modelId="{5FAA1AB0-45D2-49EC-8D57-AF20DE66D2E2}" type="pres">
      <dgm:prSet presAssocID="{11CE7E64-C842-4D42-B37E-A9066D3FF0A8}" presName="imagNode" presStyleLbl="fgImgPlace1" presStyleIdx="1" presStyleCnt="3" custLinFactNeighborY="874"/>
      <dgm:spPr/>
    </dgm:pt>
    <dgm:pt modelId="{BBC9966B-B42B-48E3-B714-DB538608251C}" type="pres">
      <dgm:prSet presAssocID="{92F929B6-3976-4D47-BAE2-9AC3D10275FD}" presName="sibTrans" presStyleLbl="sibTrans2D1" presStyleIdx="0" presStyleCnt="0"/>
      <dgm:spPr/>
    </dgm:pt>
    <dgm:pt modelId="{3AF41413-8694-42A4-952D-737D584238E0}" type="pres">
      <dgm:prSet presAssocID="{91C4AB53-4DA5-4B8A-B18D-3AFFB47FD87A}" presName="compNode" presStyleCnt="0"/>
      <dgm:spPr/>
    </dgm:pt>
    <dgm:pt modelId="{C5E00D94-7D8C-412A-8EE8-5CD65766FE69}" type="pres">
      <dgm:prSet presAssocID="{91C4AB53-4DA5-4B8A-B18D-3AFFB47FD87A}" presName="bkgdShape" presStyleLbl="node1" presStyleIdx="2" presStyleCnt="3"/>
      <dgm:spPr/>
    </dgm:pt>
    <dgm:pt modelId="{B04D7738-1B29-4820-9E0A-B0B7A627381D}" type="pres">
      <dgm:prSet presAssocID="{91C4AB53-4DA5-4B8A-B18D-3AFFB47FD87A}" presName="nodeTx" presStyleLbl="node1" presStyleIdx="2" presStyleCnt="3">
        <dgm:presLayoutVars>
          <dgm:bulletEnabled val="1"/>
        </dgm:presLayoutVars>
      </dgm:prSet>
      <dgm:spPr/>
    </dgm:pt>
    <dgm:pt modelId="{B9BB13C2-D046-4519-A94A-B53781AB7A3A}" type="pres">
      <dgm:prSet presAssocID="{91C4AB53-4DA5-4B8A-B18D-3AFFB47FD87A}" presName="invisiNode" presStyleLbl="node1" presStyleIdx="2" presStyleCnt="3"/>
      <dgm:spPr/>
    </dgm:pt>
    <dgm:pt modelId="{29FB3B32-83A6-4251-9AC1-4FBCCEF4ECBE}" type="pres">
      <dgm:prSet presAssocID="{91C4AB53-4DA5-4B8A-B18D-3AFFB47FD87A}" presName="imagNode" presStyleLbl="fgImgPlace1" presStyleIdx="2"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55000" r="-55000"/>
          </a:stretch>
        </a:blipFill>
      </dgm:spPr>
    </dgm:pt>
  </dgm:ptLst>
  <dgm:cxnLst>
    <dgm:cxn modelId="{29C985DF-928B-4E0F-976F-FD0494A151FF}" type="presOf" srcId="{8C21B335-0A69-4A87-8944-FC3ACA05BBDE}" destId="{B1E3E74E-A059-4FA1-81A2-C318336E54AE}" srcOrd="0" destOrd="2" presId="urn:microsoft.com/office/officeart/2005/8/layout/hList7"/>
    <dgm:cxn modelId="{3918917F-6AEE-467D-8113-D3D5C57F420C}" srcId="{B8B729F4-FC7A-4524-A6A1-3A665831B7DE}" destId="{7482BB4D-2ABC-4D86-9284-D72703CEC225}" srcOrd="0" destOrd="0" parTransId="{2B7677F7-62C5-4210-942D-AC2218EFDCB2}" sibTransId="{16C4A64A-169D-4643-83CB-EA041C04AFE4}"/>
    <dgm:cxn modelId="{D1C8BB60-C481-4792-8D41-E97CC4A2AD5C}" srcId="{11CE7E64-C842-4D42-B37E-A9066D3FF0A8}" destId="{8B861BC9-E609-44AD-9731-500B40373F38}" srcOrd="1" destOrd="0" parTransId="{2D4E6C3E-31A9-421A-87C0-14D0D41D2A0C}" sibTransId="{642C2062-A209-43C9-ADA6-09712EFE4395}"/>
    <dgm:cxn modelId="{B88D93EF-2F7E-4D78-A9B2-54AAF6212C1C}" srcId="{B8B729F4-FC7A-4524-A6A1-3A665831B7DE}" destId="{8C21B335-0A69-4A87-8944-FC3ACA05BBDE}" srcOrd="1" destOrd="0" parTransId="{20A40CA0-845D-4178-B7FE-9881BF46CA16}" sibTransId="{63DF1811-9D91-47ED-A68A-99639B70315B}"/>
    <dgm:cxn modelId="{E01E45FD-1A0D-4128-9F16-854216F6BA1D}" type="presOf" srcId="{BBC8C00E-1D9C-483F-84D2-2588F261A96D}" destId="{F2895A7B-4CDF-4570-AE9C-3B22665246A9}" srcOrd="0" destOrd="0" presId="urn:microsoft.com/office/officeart/2005/8/layout/hList7"/>
    <dgm:cxn modelId="{F538F6CC-2914-4D4C-A8C6-9E8A9D33007C}" type="presOf" srcId="{11CE7E64-C842-4D42-B37E-A9066D3FF0A8}" destId="{BEA1F2E7-4EA7-442E-A4C4-939780E7692C}" srcOrd="1" destOrd="0" presId="urn:microsoft.com/office/officeart/2005/8/layout/hList7"/>
    <dgm:cxn modelId="{5EE1F140-41B3-411D-90F3-AAB9E830C4F9}" type="presOf" srcId="{91C4AB53-4DA5-4B8A-B18D-3AFFB47FD87A}" destId="{C5E00D94-7D8C-412A-8EE8-5CD65766FE69}" srcOrd="0" destOrd="0" presId="urn:microsoft.com/office/officeart/2005/8/layout/hList7"/>
    <dgm:cxn modelId="{A798CB75-1EA9-4106-A254-17DA8B370C97}" type="presOf" srcId="{222D68B9-60F5-4D06-B0B0-545183467E91}" destId="{B04D7738-1B29-4820-9E0A-B0B7A627381D}" srcOrd="1" destOrd="1" presId="urn:microsoft.com/office/officeart/2005/8/layout/hList7"/>
    <dgm:cxn modelId="{FCBF15B0-A53C-42BB-A640-F6540EE8C26F}" type="presOf" srcId="{8C21B335-0A69-4A87-8944-FC3ACA05BBDE}" destId="{FC867BC8-2C0B-4574-B329-F217BEF13C92}" srcOrd="1" destOrd="2" presId="urn:microsoft.com/office/officeart/2005/8/layout/hList7"/>
    <dgm:cxn modelId="{8AA21C95-99D9-4531-B73D-DE638B28C60A}" srcId="{74E7E7BC-630F-4822-9697-5C8BD3EDC7F7}" destId="{B8B729F4-FC7A-4524-A6A1-3A665831B7DE}" srcOrd="0" destOrd="0" parTransId="{B58E255A-679B-4E9D-9F48-2878A8C88311}" sibTransId="{BBC8C00E-1D9C-483F-84D2-2588F261A96D}"/>
    <dgm:cxn modelId="{ED90B682-8BA3-468F-9BE3-E1A7463D9E84}" type="presOf" srcId="{11CE7E64-C842-4D42-B37E-A9066D3FF0A8}" destId="{B18046F0-B37F-4EA5-B017-5F0797A62386}" srcOrd="0" destOrd="0" presId="urn:microsoft.com/office/officeart/2005/8/layout/hList7"/>
    <dgm:cxn modelId="{F0557349-4124-400F-90E3-B3359F2E4D24}" srcId="{74E7E7BC-630F-4822-9697-5C8BD3EDC7F7}" destId="{91C4AB53-4DA5-4B8A-B18D-3AFFB47FD87A}" srcOrd="2" destOrd="0" parTransId="{1952992F-9DF2-46F7-93CC-BB19758C3E50}" sibTransId="{60666C3A-FFDA-4B35-942A-D73B033144B0}"/>
    <dgm:cxn modelId="{2A29A595-CF31-4D28-8DC5-64054753BA8A}" type="presOf" srcId="{B0294B01-6314-4268-8238-AD7D17CAB09D}" destId="{BEA1F2E7-4EA7-442E-A4C4-939780E7692C}" srcOrd="1" destOrd="1" presId="urn:microsoft.com/office/officeart/2005/8/layout/hList7"/>
    <dgm:cxn modelId="{C7F9C8DE-9A66-48EC-9A92-CA09EB48D141}" srcId="{74E7E7BC-630F-4822-9697-5C8BD3EDC7F7}" destId="{11CE7E64-C842-4D42-B37E-A9066D3FF0A8}" srcOrd="1" destOrd="0" parTransId="{FDBFB79C-4A9E-4D14-849D-362CFA3D80A5}" sibTransId="{92F929B6-3976-4D47-BAE2-9AC3D10275FD}"/>
    <dgm:cxn modelId="{8343C385-5889-4372-8556-0A1C1209E206}" type="presOf" srcId="{7482BB4D-2ABC-4D86-9284-D72703CEC225}" destId="{B1E3E74E-A059-4FA1-81A2-C318336E54AE}" srcOrd="0" destOrd="1" presId="urn:microsoft.com/office/officeart/2005/8/layout/hList7"/>
    <dgm:cxn modelId="{42552D52-E51A-4F64-AECA-11D723231BAC}" srcId="{11CE7E64-C842-4D42-B37E-A9066D3FF0A8}" destId="{B0294B01-6314-4268-8238-AD7D17CAB09D}" srcOrd="0" destOrd="0" parTransId="{07E2C15A-2F08-48F8-9005-023C5F87BC98}" sibTransId="{8FAE7D46-A18E-4604-BF26-481772C35675}"/>
    <dgm:cxn modelId="{5E220D43-5DE9-4E43-82DE-AB0A0B312D40}" type="presOf" srcId="{222D68B9-60F5-4D06-B0B0-545183467E91}" destId="{C5E00D94-7D8C-412A-8EE8-5CD65766FE69}" srcOrd="0" destOrd="1" presId="urn:microsoft.com/office/officeart/2005/8/layout/hList7"/>
    <dgm:cxn modelId="{F78576B7-7D47-4E80-B056-2D8A5AD8C981}" type="presOf" srcId="{B8B729F4-FC7A-4524-A6A1-3A665831B7DE}" destId="{B1E3E74E-A059-4FA1-81A2-C318336E54AE}" srcOrd="0" destOrd="0" presId="urn:microsoft.com/office/officeart/2005/8/layout/hList7"/>
    <dgm:cxn modelId="{8FDF4BEF-8EEC-43C1-B425-F21C3BBBCBCC}" type="presOf" srcId="{74E7E7BC-630F-4822-9697-5C8BD3EDC7F7}" destId="{4AE36744-9FB9-40DA-B893-A97825F9996A}" srcOrd="0" destOrd="0" presId="urn:microsoft.com/office/officeart/2005/8/layout/hList7"/>
    <dgm:cxn modelId="{02CDDD10-A0A5-46FC-9B03-57B060482BB3}" type="presOf" srcId="{B8B729F4-FC7A-4524-A6A1-3A665831B7DE}" destId="{FC867BC8-2C0B-4574-B329-F217BEF13C92}" srcOrd="1" destOrd="0" presId="urn:microsoft.com/office/officeart/2005/8/layout/hList7"/>
    <dgm:cxn modelId="{ADDE7CFE-1C48-43B3-B965-C90D5DC248EE}" type="presOf" srcId="{7482BB4D-2ABC-4D86-9284-D72703CEC225}" destId="{FC867BC8-2C0B-4574-B329-F217BEF13C92}" srcOrd="1" destOrd="1" presId="urn:microsoft.com/office/officeart/2005/8/layout/hList7"/>
    <dgm:cxn modelId="{957F0539-9FCF-46B1-AD39-1A589508F0C0}" type="presOf" srcId="{91C4AB53-4DA5-4B8A-B18D-3AFFB47FD87A}" destId="{B04D7738-1B29-4820-9E0A-B0B7A627381D}" srcOrd="1" destOrd="0" presId="urn:microsoft.com/office/officeart/2005/8/layout/hList7"/>
    <dgm:cxn modelId="{050913F5-DBE1-43D0-BCFB-DD720ADC8F88}" type="presOf" srcId="{92F929B6-3976-4D47-BAE2-9AC3D10275FD}" destId="{BBC9966B-B42B-48E3-B714-DB538608251C}" srcOrd="0" destOrd="0" presId="urn:microsoft.com/office/officeart/2005/8/layout/hList7"/>
    <dgm:cxn modelId="{03A76C6A-FD3A-4963-A44F-41CE7B767B74}" type="presOf" srcId="{8B861BC9-E609-44AD-9731-500B40373F38}" destId="{B18046F0-B37F-4EA5-B017-5F0797A62386}" srcOrd="0" destOrd="2" presId="urn:microsoft.com/office/officeart/2005/8/layout/hList7"/>
    <dgm:cxn modelId="{C594B327-0F54-4E93-B2B9-AE44BC8FC042}" type="presOf" srcId="{B0294B01-6314-4268-8238-AD7D17CAB09D}" destId="{B18046F0-B37F-4EA5-B017-5F0797A62386}" srcOrd="0" destOrd="1" presId="urn:microsoft.com/office/officeart/2005/8/layout/hList7"/>
    <dgm:cxn modelId="{B7E2BC72-5828-4BFA-B499-80756F87CE22}" type="presOf" srcId="{8B861BC9-E609-44AD-9731-500B40373F38}" destId="{BEA1F2E7-4EA7-442E-A4C4-939780E7692C}" srcOrd="1" destOrd="2" presId="urn:microsoft.com/office/officeart/2005/8/layout/hList7"/>
    <dgm:cxn modelId="{4804EB98-51CF-489D-9AE8-0C985CED444D}" srcId="{91C4AB53-4DA5-4B8A-B18D-3AFFB47FD87A}" destId="{222D68B9-60F5-4D06-B0B0-545183467E91}" srcOrd="0" destOrd="0" parTransId="{FBF6EDDD-492F-466C-B6FC-36EECED12CED}" sibTransId="{6AEF52AB-42CE-4EB2-91F2-3E2980D216BB}"/>
    <dgm:cxn modelId="{B410EF57-3CD0-48EB-AB76-4292A2740535}" type="presParOf" srcId="{4AE36744-9FB9-40DA-B893-A97825F9996A}" destId="{A4A35A31-03EC-4A1A-9470-FAC170FB9FD0}" srcOrd="0" destOrd="0" presId="urn:microsoft.com/office/officeart/2005/8/layout/hList7"/>
    <dgm:cxn modelId="{3F5C14C0-3308-404B-B958-C132CE71EC75}" type="presParOf" srcId="{4AE36744-9FB9-40DA-B893-A97825F9996A}" destId="{DDE2783F-B369-4B7E-B369-776DCBB35C33}" srcOrd="1" destOrd="0" presId="urn:microsoft.com/office/officeart/2005/8/layout/hList7"/>
    <dgm:cxn modelId="{08966E29-22A5-4B2B-9199-51CC883ACD0B}" type="presParOf" srcId="{DDE2783F-B369-4B7E-B369-776DCBB35C33}" destId="{47C1B5AB-F359-4A94-8439-47665E4A86BC}" srcOrd="0" destOrd="0" presId="urn:microsoft.com/office/officeart/2005/8/layout/hList7"/>
    <dgm:cxn modelId="{9A7ABDAB-3A4A-4A6D-BCB9-46AA078A8C12}" type="presParOf" srcId="{47C1B5AB-F359-4A94-8439-47665E4A86BC}" destId="{B1E3E74E-A059-4FA1-81A2-C318336E54AE}" srcOrd="0" destOrd="0" presId="urn:microsoft.com/office/officeart/2005/8/layout/hList7"/>
    <dgm:cxn modelId="{F8A9380A-C9F9-486E-9C50-6A67DC8F5D60}" type="presParOf" srcId="{47C1B5AB-F359-4A94-8439-47665E4A86BC}" destId="{FC867BC8-2C0B-4574-B329-F217BEF13C92}" srcOrd="1" destOrd="0" presId="urn:microsoft.com/office/officeart/2005/8/layout/hList7"/>
    <dgm:cxn modelId="{50D827EF-C4E9-44B0-B314-B45E61AB988C}" type="presParOf" srcId="{47C1B5AB-F359-4A94-8439-47665E4A86BC}" destId="{116897BB-5C65-4F16-9936-D2C26AF82849}" srcOrd="2" destOrd="0" presId="urn:microsoft.com/office/officeart/2005/8/layout/hList7"/>
    <dgm:cxn modelId="{F38F6E59-67CE-48A5-B8F9-DEE205F5BFAD}" type="presParOf" srcId="{47C1B5AB-F359-4A94-8439-47665E4A86BC}" destId="{52CBB4BA-30C4-4985-9FA9-B6E8E72DBD9C}" srcOrd="3" destOrd="0" presId="urn:microsoft.com/office/officeart/2005/8/layout/hList7"/>
    <dgm:cxn modelId="{861210B6-D21B-43D7-9F34-C5939148410E}" type="presParOf" srcId="{DDE2783F-B369-4B7E-B369-776DCBB35C33}" destId="{F2895A7B-4CDF-4570-AE9C-3B22665246A9}" srcOrd="1" destOrd="0" presId="urn:microsoft.com/office/officeart/2005/8/layout/hList7"/>
    <dgm:cxn modelId="{9DE55582-24A3-43BF-A560-7ED340C9A990}" type="presParOf" srcId="{DDE2783F-B369-4B7E-B369-776DCBB35C33}" destId="{B06BAFA3-4CF7-4BEA-B9D2-158602583111}" srcOrd="2" destOrd="0" presId="urn:microsoft.com/office/officeart/2005/8/layout/hList7"/>
    <dgm:cxn modelId="{5068F6DF-F8FF-4934-B184-49C8707844A2}" type="presParOf" srcId="{B06BAFA3-4CF7-4BEA-B9D2-158602583111}" destId="{B18046F0-B37F-4EA5-B017-5F0797A62386}" srcOrd="0" destOrd="0" presId="urn:microsoft.com/office/officeart/2005/8/layout/hList7"/>
    <dgm:cxn modelId="{DB2D53E1-E362-4E1B-A08A-0DB8B7CEC983}" type="presParOf" srcId="{B06BAFA3-4CF7-4BEA-B9D2-158602583111}" destId="{BEA1F2E7-4EA7-442E-A4C4-939780E7692C}" srcOrd="1" destOrd="0" presId="urn:microsoft.com/office/officeart/2005/8/layout/hList7"/>
    <dgm:cxn modelId="{240D6396-A592-44DD-A67C-3175DD6F7C2A}" type="presParOf" srcId="{B06BAFA3-4CF7-4BEA-B9D2-158602583111}" destId="{17446CB5-6399-43E0-B4AD-0666923C6EF3}" srcOrd="2" destOrd="0" presId="urn:microsoft.com/office/officeart/2005/8/layout/hList7"/>
    <dgm:cxn modelId="{B901F45E-3193-4D73-B327-F7172101D909}" type="presParOf" srcId="{B06BAFA3-4CF7-4BEA-B9D2-158602583111}" destId="{5FAA1AB0-45D2-49EC-8D57-AF20DE66D2E2}" srcOrd="3" destOrd="0" presId="urn:microsoft.com/office/officeart/2005/8/layout/hList7"/>
    <dgm:cxn modelId="{ACC5DBE8-907B-4372-845C-28FE308F21A8}" type="presParOf" srcId="{DDE2783F-B369-4B7E-B369-776DCBB35C33}" destId="{BBC9966B-B42B-48E3-B714-DB538608251C}" srcOrd="3" destOrd="0" presId="urn:microsoft.com/office/officeart/2005/8/layout/hList7"/>
    <dgm:cxn modelId="{FAD7AF00-5616-49E1-8BAD-9A012CC6BEF8}" type="presParOf" srcId="{DDE2783F-B369-4B7E-B369-776DCBB35C33}" destId="{3AF41413-8694-42A4-952D-737D584238E0}" srcOrd="4" destOrd="0" presId="urn:microsoft.com/office/officeart/2005/8/layout/hList7"/>
    <dgm:cxn modelId="{CFF00A71-1484-4AD6-85F4-BC810773A853}" type="presParOf" srcId="{3AF41413-8694-42A4-952D-737D584238E0}" destId="{C5E00D94-7D8C-412A-8EE8-5CD65766FE69}" srcOrd="0" destOrd="0" presId="urn:microsoft.com/office/officeart/2005/8/layout/hList7"/>
    <dgm:cxn modelId="{124BFF76-7E91-4D8E-BB9B-25F4B3C9595C}" type="presParOf" srcId="{3AF41413-8694-42A4-952D-737D584238E0}" destId="{B04D7738-1B29-4820-9E0A-B0B7A627381D}" srcOrd="1" destOrd="0" presId="urn:microsoft.com/office/officeart/2005/8/layout/hList7"/>
    <dgm:cxn modelId="{51BC3B30-461F-4331-BEA9-9E31D1C3D9FC}" type="presParOf" srcId="{3AF41413-8694-42A4-952D-737D584238E0}" destId="{B9BB13C2-D046-4519-A94A-B53781AB7A3A}" srcOrd="2" destOrd="0" presId="urn:microsoft.com/office/officeart/2005/8/layout/hList7"/>
    <dgm:cxn modelId="{4AD454D9-67CC-4642-8A5D-AFAA74852078}" type="presParOf" srcId="{3AF41413-8694-42A4-952D-737D584238E0}" destId="{29FB3B32-83A6-4251-9AC1-4FBCCEF4ECBE}" srcOrd="3" destOrd="0" presId="urn:microsoft.com/office/officeart/2005/8/layout/hList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474C5F-0BD1-452D-A3BD-2410ECC096E5}" type="doc">
      <dgm:prSet loTypeId="urn:microsoft.com/office/officeart/2005/8/layout/arrow1" loCatId="relationship" qsTypeId="urn:microsoft.com/office/officeart/2005/8/quickstyle/simple3" qsCatId="simple" csTypeId="urn:microsoft.com/office/officeart/2005/8/colors/accent1_2" csCatId="accent1" phldr="1"/>
      <dgm:spPr/>
      <dgm:t>
        <a:bodyPr/>
        <a:lstStyle/>
        <a:p>
          <a:pPr rtl="1"/>
          <a:endParaRPr lang="ar-SY"/>
        </a:p>
      </dgm:t>
    </dgm:pt>
    <dgm:pt modelId="{885ABADB-8A30-41C2-8C6A-BD0718E7CCD0}">
      <dgm:prSet phldrT="[نص]" custT="1">
        <dgm:style>
          <a:lnRef idx="1">
            <a:schemeClr val="accent3"/>
          </a:lnRef>
          <a:fillRef idx="2">
            <a:schemeClr val="accent3"/>
          </a:fillRef>
          <a:effectRef idx="1">
            <a:schemeClr val="accent3"/>
          </a:effectRef>
          <a:fontRef idx="minor">
            <a:schemeClr val="dk1"/>
          </a:fontRef>
        </dgm:style>
      </dgm:prSet>
      <dgm:spPr/>
      <dgm:t>
        <a:bodyPr/>
        <a:lstStyle/>
        <a:p>
          <a:pPr rtl="1"/>
          <a:r>
            <a:rPr lang="ar-SY" sz="3600" b="1" dirty="0" smtClean="0"/>
            <a:t>أوجز باختصار صفات الأشخاص السعداء من وجهة نظري؟ و أدعم أفكاري بالأمثلة</a:t>
          </a:r>
          <a:endParaRPr lang="ar-SY" sz="3600" b="1" dirty="0"/>
        </a:p>
      </dgm:t>
    </dgm:pt>
    <dgm:pt modelId="{79CC7506-D5E1-4C21-BE96-80142D543CB1}" type="parTrans" cxnId="{77ECBA38-902A-40BE-AE67-653132206C04}">
      <dgm:prSet/>
      <dgm:spPr/>
      <dgm:t>
        <a:bodyPr/>
        <a:lstStyle/>
        <a:p>
          <a:pPr rtl="1"/>
          <a:endParaRPr lang="ar-SY"/>
        </a:p>
      </dgm:t>
    </dgm:pt>
    <dgm:pt modelId="{0B10218E-31B6-409E-9C68-16A2486CC5FD}" type="sibTrans" cxnId="{77ECBA38-902A-40BE-AE67-653132206C04}">
      <dgm:prSet/>
      <dgm:spPr/>
      <dgm:t>
        <a:bodyPr/>
        <a:lstStyle/>
        <a:p>
          <a:pPr rtl="1"/>
          <a:endParaRPr lang="ar-SY"/>
        </a:p>
      </dgm:t>
    </dgm:pt>
    <dgm:pt modelId="{25805BF0-3DE8-4D8A-BCCC-4E9F839F5C25}">
      <dgm:prSet phldrT="[نص]" custT="1">
        <dgm:style>
          <a:lnRef idx="1">
            <a:schemeClr val="accent2"/>
          </a:lnRef>
          <a:fillRef idx="2">
            <a:schemeClr val="accent2"/>
          </a:fillRef>
          <a:effectRef idx="1">
            <a:schemeClr val="accent2"/>
          </a:effectRef>
          <a:fontRef idx="minor">
            <a:schemeClr val="dk1"/>
          </a:fontRef>
        </dgm:style>
      </dgm:prSet>
      <dgm:spPr/>
      <dgm:t>
        <a:bodyPr/>
        <a:lstStyle/>
        <a:p>
          <a:pPr rtl="1"/>
          <a:r>
            <a:rPr lang="ar-SY" sz="4000" b="1" dirty="0" smtClean="0"/>
            <a:t>لماذا لا أشعر بالسعادة كل الوقت ما الذي يعيق سعادتي ؟  </a:t>
          </a:r>
          <a:endParaRPr lang="ar-SY" sz="4000" b="1" dirty="0"/>
        </a:p>
      </dgm:t>
    </dgm:pt>
    <dgm:pt modelId="{E0EF4590-DEDB-4831-BD33-83A2E7567DFF}" type="parTrans" cxnId="{4B1E13AE-BCA2-427B-A022-D33D43ECC017}">
      <dgm:prSet/>
      <dgm:spPr/>
      <dgm:t>
        <a:bodyPr/>
        <a:lstStyle/>
        <a:p>
          <a:pPr rtl="1"/>
          <a:endParaRPr lang="ar-SY"/>
        </a:p>
      </dgm:t>
    </dgm:pt>
    <dgm:pt modelId="{71EECC71-2D7C-4121-ADC4-5BD5937AC699}" type="sibTrans" cxnId="{4B1E13AE-BCA2-427B-A022-D33D43ECC017}">
      <dgm:prSet/>
      <dgm:spPr/>
      <dgm:t>
        <a:bodyPr/>
        <a:lstStyle/>
        <a:p>
          <a:pPr rtl="1"/>
          <a:endParaRPr lang="ar-SY"/>
        </a:p>
      </dgm:t>
    </dgm:pt>
    <dgm:pt modelId="{83C92640-48FB-44DC-9B84-258E982D750B}" type="pres">
      <dgm:prSet presAssocID="{13474C5F-0BD1-452D-A3BD-2410ECC096E5}" presName="cycle" presStyleCnt="0">
        <dgm:presLayoutVars>
          <dgm:dir/>
          <dgm:resizeHandles val="exact"/>
        </dgm:presLayoutVars>
      </dgm:prSet>
      <dgm:spPr/>
    </dgm:pt>
    <dgm:pt modelId="{781B3161-AEAA-4B17-9CC9-E6E237B1D994}" type="pres">
      <dgm:prSet presAssocID="{885ABADB-8A30-41C2-8C6A-BD0718E7CCD0}" presName="arrow" presStyleLbl="node1" presStyleIdx="0" presStyleCnt="2" custScaleX="74079" custScaleY="148600" custRadScaleRad="65696" custRadScaleInc="29303">
        <dgm:presLayoutVars>
          <dgm:bulletEnabled val="1"/>
        </dgm:presLayoutVars>
      </dgm:prSet>
      <dgm:spPr/>
      <dgm:t>
        <a:bodyPr/>
        <a:lstStyle/>
        <a:p>
          <a:pPr rtl="1"/>
          <a:endParaRPr lang="ar-SY"/>
        </a:p>
      </dgm:t>
    </dgm:pt>
    <dgm:pt modelId="{AE1B562F-4DC8-489E-8565-74B766CCFEDE}" type="pres">
      <dgm:prSet presAssocID="{25805BF0-3DE8-4D8A-BCCC-4E9F839F5C25}" presName="arrow" presStyleLbl="node1" presStyleIdx="1" presStyleCnt="2" custScaleX="78647" custScaleY="152303" custRadScaleRad="70183" custRadScaleInc="21812">
        <dgm:presLayoutVars>
          <dgm:bulletEnabled val="1"/>
        </dgm:presLayoutVars>
      </dgm:prSet>
      <dgm:spPr/>
      <dgm:t>
        <a:bodyPr/>
        <a:lstStyle/>
        <a:p>
          <a:pPr rtl="1"/>
          <a:endParaRPr lang="ar-SY"/>
        </a:p>
      </dgm:t>
    </dgm:pt>
  </dgm:ptLst>
  <dgm:cxnLst>
    <dgm:cxn modelId="{4B1E13AE-BCA2-427B-A022-D33D43ECC017}" srcId="{13474C5F-0BD1-452D-A3BD-2410ECC096E5}" destId="{25805BF0-3DE8-4D8A-BCCC-4E9F839F5C25}" srcOrd="1" destOrd="0" parTransId="{E0EF4590-DEDB-4831-BD33-83A2E7567DFF}" sibTransId="{71EECC71-2D7C-4121-ADC4-5BD5937AC699}"/>
    <dgm:cxn modelId="{544FC7A3-2712-4BAC-BB46-06CAC0AB4D8A}" type="presOf" srcId="{885ABADB-8A30-41C2-8C6A-BD0718E7CCD0}" destId="{781B3161-AEAA-4B17-9CC9-E6E237B1D994}" srcOrd="0" destOrd="0" presId="urn:microsoft.com/office/officeart/2005/8/layout/arrow1"/>
    <dgm:cxn modelId="{321010EC-DF17-442B-ACD4-153CDAA3D265}" type="presOf" srcId="{25805BF0-3DE8-4D8A-BCCC-4E9F839F5C25}" destId="{AE1B562F-4DC8-489E-8565-74B766CCFEDE}" srcOrd="0" destOrd="0" presId="urn:microsoft.com/office/officeart/2005/8/layout/arrow1"/>
    <dgm:cxn modelId="{77ECBA38-902A-40BE-AE67-653132206C04}" srcId="{13474C5F-0BD1-452D-A3BD-2410ECC096E5}" destId="{885ABADB-8A30-41C2-8C6A-BD0718E7CCD0}" srcOrd="0" destOrd="0" parTransId="{79CC7506-D5E1-4C21-BE96-80142D543CB1}" sibTransId="{0B10218E-31B6-409E-9C68-16A2486CC5FD}"/>
    <dgm:cxn modelId="{8096BDF2-F348-47C9-985B-5253FA7CA914}" type="presOf" srcId="{13474C5F-0BD1-452D-A3BD-2410ECC096E5}" destId="{83C92640-48FB-44DC-9B84-258E982D750B}" srcOrd="0" destOrd="0" presId="urn:microsoft.com/office/officeart/2005/8/layout/arrow1"/>
    <dgm:cxn modelId="{4E98C507-A59F-4993-AC76-276C61F6C3FE}" type="presParOf" srcId="{83C92640-48FB-44DC-9B84-258E982D750B}" destId="{781B3161-AEAA-4B17-9CC9-E6E237B1D994}" srcOrd="0" destOrd="0" presId="urn:microsoft.com/office/officeart/2005/8/layout/arrow1"/>
    <dgm:cxn modelId="{CB3C3FB6-C44E-4512-B152-146D5CDFAF04}" type="presParOf" srcId="{83C92640-48FB-44DC-9B84-258E982D750B}" destId="{AE1B562F-4DC8-489E-8565-74B766CCFEDE}"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3E74E-A059-4FA1-81A2-C318336E54AE}">
      <dsp:nvSpPr>
        <dsp:cNvPr id="0" name=""/>
        <dsp:cNvSpPr/>
      </dsp:nvSpPr>
      <dsp:spPr>
        <a:xfrm>
          <a:off x="1874" y="0"/>
          <a:ext cx="2916745" cy="4365104"/>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99136" tIns="199136" rIns="199136" bIns="199136" numCol="1" spcCol="1270" anchor="t" anchorCtr="1">
          <a:noAutofit/>
        </a:bodyPr>
        <a:lstStyle/>
        <a:p>
          <a:pPr lvl="0" algn="ctr" defTabSz="1244600" rtl="1">
            <a:lnSpc>
              <a:spcPct val="90000"/>
            </a:lnSpc>
            <a:spcBef>
              <a:spcPct val="0"/>
            </a:spcBef>
            <a:spcAft>
              <a:spcPct val="35000"/>
            </a:spcAft>
          </a:pPr>
          <a:r>
            <a:rPr lang="ar-SY" sz="2800" b="1" kern="1200" dirty="0" smtClean="0"/>
            <a:t>الحياة السارة</a:t>
          </a:r>
          <a:endParaRPr lang="ar-SY" sz="2800" b="1" kern="1200" dirty="0"/>
        </a:p>
        <a:p>
          <a:pPr marL="171450" lvl="1" indent="-171450" algn="ctr" defTabSz="800100" rtl="1">
            <a:lnSpc>
              <a:spcPct val="90000"/>
            </a:lnSpc>
            <a:spcBef>
              <a:spcPct val="0"/>
            </a:spcBef>
            <a:spcAft>
              <a:spcPct val="15000"/>
            </a:spcAft>
            <a:buChar char="••"/>
          </a:pPr>
          <a:r>
            <a:rPr lang="ar-SY" sz="1800" b="1" kern="1200" dirty="0" smtClean="0"/>
            <a:t>تتضمن : نجاح الفرد في السعي للانفعال الإيجابي تجاه الماضي والمستقبل والحفاظ عليه قدر المستطاع   . </a:t>
          </a:r>
          <a:endParaRPr lang="ar-SY" sz="1800" b="1" kern="1200" dirty="0"/>
        </a:p>
        <a:p>
          <a:pPr marL="171450" lvl="1" indent="-171450" algn="ctr" defTabSz="800100" rtl="1">
            <a:lnSpc>
              <a:spcPct val="90000"/>
            </a:lnSpc>
            <a:spcBef>
              <a:spcPct val="0"/>
            </a:spcBef>
            <a:spcAft>
              <a:spcPct val="15000"/>
            </a:spcAft>
            <a:buChar char="••"/>
          </a:pPr>
          <a:r>
            <a:rPr lang="ar-SY" sz="1800" b="1" kern="1200" dirty="0" smtClean="0"/>
            <a:t>تعلم المهارات التي تزيد من شدة وتكرار ومدة  الانفعالات الإيجابية  وخفض السلبية </a:t>
          </a:r>
          <a:r>
            <a:rPr lang="ar-SY" sz="1400" kern="1200" dirty="0" smtClean="0"/>
            <a:t>.</a:t>
          </a:r>
          <a:endParaRPr lang="ar-SY" sz="1400" kern="1200" dirty="0"/>
        </a:p>
      </dsp:txBody>
      <dsp:txXfrm>
        <a:off x="1874" y="1746041"/>
        <a:ext cx="2916745" cy="1746041"/>
      </dsp:txXfrm>
    </dsp:sp>
    <dsp:sp modelId="{52CBB4BA-30C4-4985-9FA9-B6E8E72DBD9C}">
      <dsp:nvSpPr>
        <dsp:cNvPr id="0" name=""/>
        <dsp:cNvSpPr/>
      </dsp:nvSpPr>
      <dsp:spPr>
        <a:xfrm>
          <a:off x="733457" y="261906"/>
          <a:ext cx="1453579" cy="1453579"/>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8046F0-B37F-4EA5-B017-5F0797A62386}">
      <dsp:nvSpPr>
        <dsp:cNvPr id="0" name=""/>
        <dsp:cNvSpPr/>
      </dsp:nvSpPr>
      <dsp:spPr>
        <a:xfrm>
          <a:off x="3006123" y="0"/>
          <a:ext cx="2916745" cy="4365104"/>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0688" tIns="170688" rIns="170688" bIns="170688" numCol="1" spcCol="1270" anchor="t" anchorCtr="1">
          <a:noAutofit/>
        </a:bodyPr>
        <a:lstStyle/>
        <a:p>
          <a:pPr lvl="0" algn="ctr" defTabSz="1066800" rtl="1">
            <a:lnSpc>
              <a:spcPct val="90000"/>
            </a:lnSpc>
            <a:spcBef>
              <a:spcPct val="0"/>
            </a:spcBef>
            <a:spcAft>
              <a:spcPct val="35000"/>
            </a:spcAft>
          </a:pPr>
          <a:r>
            <a:rPr lang="ar-SY" sz="2400" b="1" kern="1200" dirty="0" smtClean="0"/>
            <a:t>الحياة المليئة بالالتزامات</a:t>
          </a:r>
          <a:endParaRPr lang="ar-SY" sz="2400" b="1" kern="1200" dirty="0"/>
        </a:p>
        <a:p>
          <a:pPr marL="171450" lvl="1" indent="-171450" algn="ctr" defTabSz="800100" rtl="1">
            <a:lnSpc>
              <a:spcPct val="90000"/>
            </a:lnSpc>
            <a:spcBef>
              <a:spcPct val="0"/>
            </a:spcBef>
            <a:spcAft>
              <a:spcPct val="15000"/>
            </a:spcAft>
            <a:buChar char="••"/>
          </a:pPr>
          <a:r>
            <a:rPr lang="ar-SY" sz="1800" b="1" kern="1200" dirty="0" smtClean="0"/>
            <a:t>تتضمن : التزامات الفرد المتنوعة  في مجال العمل أو العلاقات الشخصية .</a:t>
          </a:r>
          <a:endParaRPr lang="ar-SY" sz="1800" b="1" kern="1200" dirty="0"/>
        </a:p>
        <a:p>
          <a:pPr marL="171450" lvl="1" indent="-171450" algn="ctr" defTabSz="800100" rtl="1">
            <a:lnSpc>
              <a:spcPct val="90000"/>
            </a:lnSpc>
            <a:spcBef>
              <a:spcPct val="0"/>
            </a:spcBef>
            <a:spcAft>
              <a:spcPct val="15000"/>
            </a:spcAft>
            <a:buChar char="••"/>
          </a:pPr>
          <a:r>
            <a:rPr lang="ar-SY" sz="1800" b="1" kern="1200" dirty="0" smtClean="0"/>
            <a:t>تعتمد على نقاط القوة التي يتمتع بها الفرد للحصول على </a:t>
          </a:r>
          <a:r>
            <a:rPr lang="ar-SY" sz="1800" b="1" kern="1200" dirty="0" err="1" smtClean="0"/>
            <a:t>اشباعات</a:t>
          </a:r>
          <a:r>
            <a:rPr lang="ar-SY" sz="1800" b="1" kern="1200" dirty="0" smtClean="0"/>
            <a:t>  متنوعة في مجالات الحياة الرئيسية  كالأسرة  والعمل والحب . </a:t>
          </a:r>
          <a:endParaRPr lang="ar-SY" sz="1800" b="1" kern="1200" dirty="0"/>
        </a:p>
      </dsp:txBody>
      <dsp:txXfrm>
        <a:off x="3006123" y="1746041"/>
        <a:ext cx="2916745" cy="1746041"/>
      </dsp:txXfrm>
    </dsp:sp>
    <dsp:sp modelId="{5FAA1AB0-45D2-49EC-8D57-AF20DE66D2E2}">
      <dsp:nvSpPr>
        <dsp:cNvPr id="0" name=""/>
        <dsp:cNvSpPr/>
      </dsp:nvSpPr>
      <dsp:spPr>
        <a:xfrm>
          <a:off x="3737706" y="274610"/>
          <a:ext cx="1453579" cy="1453579"/>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E00D94-7D8C-412A-8EE8-5CD65766FE69}">
      <dsp:nvSpPr>
        <dsp:cNvPr id="0" name=""/>
        <dsp:cNvSpPr/>
      </dsp:nvSpPr>
      <dsp:spPr>
        <a:xfrm>
          <a:off x="6010371" y="0"/>
          <a:ext cx="2916745" cy="4365104"/>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99136" tIns="199136" rIns="199136" bIns="199136" numCol="1" spcCol="1270" anchor="t" anchorCtr="1">
          <a:noAutofit/>
        </a:bodyPr>
        <a:lstStyle/>
        <a:p>
          <a:pPr lvl="0" algn="ctr" defTabSz="1244600" rtl="1">
            <a:lnSpc>
              <a:spcPct val="90000"/>
            </a:lnSpc>
            <a:spcBef>
              <a:spcPct val="0"/>
            </a:spcBef>
            <a:spcAft>
              <a:spcPct val="35000"/>
            </a:spcAft>
          </a:pPr>
          <a:r>
            <a:rPr lang="ar-SY" sz="2800" b="1" kern="1200" dirty="0" smtClean="0"/>
            <a:t>الحياة  ذات المعنى </a:t>
          </a:r>
          <a:endParaRPr lang="ar-SY" sz="2800" b="1" kern="1200" dirty="0"/>
        </a:p>
        <a:p>
          <a:pPr marL="228600" lvl="1" indent="-228600" algn="r" defTabSz="889000" rtl="1">
            <a:lnSpc>
              <a:spcPct val="90000"/>
            </a:lnSpc>
            <a:spcBef>
              <a:spcPct val="0"/>
            </a:spcBef>
            <a:spcAft>
              <a:spcPct val="15000"/>
            </a:spcAft>
            <a:buChar char="••"/>
          </a:pPr>
          <a:r>
            <a:rPr lang="ar-SY" sz="2000" b="1" kern="1200" dirty="0" smtClean="0"/>
            <a:t>تتضمن : استخدام الفرد للقوى والمواهب الخاصة به  وتسخير ذلك في خدمة أهداف مهمة بالنسبة له .   </a:t>
          </a:r>
          <a:endParaRPr lang="ar-SY" sz="2000" b="1" kern="1200" dirty="0"/>
        </a:p>
      </dsp:txBody>
      <dsp:txXfrm>
        <a:off x="6010371" y="1746041"/>
        <a:ext cx="2916745" cy="1746041"/>
      </dsp:txXfrm>
    </dsp:sp>
    <dsp:sp modelId="{29FB3B32-83A6-4251-9AC1-4FBCCEF4ECBE}">
      <dsp:nvSpPr>
        <dsp:cNvPr id="0" name=""/>
        <dsp:cNvSpPr/>
      </dsp:nvSpPr>
      <dsp:spPr>
        <a:xfrm>
          <a:off x="6741954" y="261906"/>
          <a:ext cx="1453579" cy="1453579"/>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5000" r="-5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A35A31-03EC-4A1A-9470-FAC170FB9FD0}">
      <dsp:nvSpPr>
        <dsp:cNvPr id="0" name=""/>
        <dsp:cNvSpPr/>
      </dsp:nvSpPr>
      <dsp:spPr>
        <a:xfrm>
          <a:off x="3456391" y="104666"/>
          <a:ext cx="2016209" cy="222711"/>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B3161-AEAA-4B17-9CC9-E6E237B1D994}">
      <dsp:nvSpPr>
        <dsp:cNvPr id="0" name=""/>
        <dsp:cNvSpPr/>
      </dsp:nvSpPr>
      <dsp:spPr>
        <a:xfrm rot="16200000">
          <a:off x="1957389" y="-1057817"/>
          <a:ext cx="3224823" cy="6468888"/>
        </a:xfrm>
        <a:prstGeom prst="upArrow">
          <a:avLst>
            <a:gd name="adj1" fmla="val 50000"/>
            <a:gd name="adj2" fmla="val 35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3"/>
        </a:lnRef>
        <a:fillRef idx="2">
          <a:schemeClr val="accent3"/>
        </a:fillRef>
        <a:effectRef idx="1">
          <a:schemeClr val="accent3"/>
        </a:effectRef>
        <a:fontRef idx="minor">
          <a:schemeClr val="dk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Y" sz="3600" b="1" kern="1200" dirty="0" smtClean="0"/>
            <a:t>أوجز باختصار صفات الأشخاص السعداء من وجهة نظري؟ و أدعم أفكاري بالأمثلة</a:t>
          </a:r>
          <a:endParaRPr lang="ar-SY" sz="3600" b="1" kern="1200" dirty="0"/>
        </a:p>
      </dsp:txBody>
      <dsp:txXfrm rot="5400000">
        <a:off x="899701" y="1370421"/>
        <a:ext cx="5904544" cy="1612411"/>
      </dsp:txXfrm>
    </dsp:sp>
    <dsp:sp modelId="{AE1B562F-4DC8-489E-8565-74B766CCFEDE}">
      <dsp:nvSpPr>
        <dsp:cNvPr id="0" name=""/>
        <dsp:cNvSpPr/>
      </dsp:nvSpPr>
      <dsp:spPr>
        <a:xfrm rot="5400000">
          <a:off x="4111899" y="1177726"/>
          <a:ext cx="3423679" cy="6630088"/>
        </a:xfrm>
        <a:prstGeom prst="upArrow">
          <a:avLst>
            <a:gd name="adj1" fmla="val 50000"/>
            <a:gd name="adj2" fmla="val 35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284480" tIns="284480" rIns="284480" bIns="284480" numCol="1" spcCol="1270" anchor="ctr" anchorCtr="0">
          <a:noAutofit/>
        </a:bodyPr>
        <a:lstStyle/>
        <a:p>
          <a:pPr lvl="0" algn="ctr" defTabSz="1778000" rtl="1">
            <a:lnSpc>
              <a:spcPct val="90000"/>
            </a:lnSpc>
            <a:spcBef>
              <a:spcPct val="0"/>
            </a:spcBef>
            <a:spcAft>
              <a:spcPct val="35000"/>
            </a:spcAft>
          </a:pPr>
          <a:r>
            <a:rPr lang="ar-SY" sz="4000" b="1" kern="1200" dirty="0" smtClean="0"/>
            <a:t>لماذا لا أشعر بالسعادة كل الوقت ما الذي يعيق سعادتي ؟  </a:t>
          </a:r>
          <a:endParaRPr lang="ar-SY" sz="4000" b="1" kern="1200" dirty="0"/>
        </a:p>
      </dsp:txBody>
      <dsp:txXfrm rot="-5400000">
        <a:off x="2508695" y="3636850"/>
        <a:ext cx="6030944" cy="1711839"/>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Y"/>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68EE291-8A25-4123-9FDA-B92B1B0B2CD5}" type="datetimeFigureOut">
              <a:rPr lang="ar-SY" smtClean="0"/>
              <a:t>24/06/1441</a:t>
            </a:fld>
            <a:endParaRPr lang="ar-SY"/>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Y"/>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Y"/>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70F6831-4F3E-44E2-B1C8-B550337B77EF}" type="slidenum">
              <a:rPr lang="ar-SY" smtClean="0"/>
              <a:t>‹#›</a:t>
            </a:fld>
            <a:endParaRPr lang="ar-SY"/>
          </a:p>
        </p:txBody>
      </p:sp>
    </p:spTree>
    <p:extLst>
      <p:ext uri="{BB962C8B-B14F-4D97-AF65-F5344CB8AC3E}">
        <p14:creationId xmlns:p14="http://schemas.microsoft.com/office/powerpoint/2010/main" val="383555731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Y" dirty="0" smtClean="0"/>
              <a:t>  </a:t>
            </a:r>
            <a:endParaRPr lang="ar-SY" dirty="0"/>
          </a:p>
        </p:txBody>
      </p:sp>
      <p:sp>
        <p:nvSpPr>
          <p:cNvPr id="4" name="عنصر نائب لرقم الشريحة 3"/>
          <p:cNvSpPr>
            <a:spLocks noGrp="1"/>
          </p:cNvSpPr>
          <p:nvPr>
            <p:ph type="sldNum" sz="quarter" idx="10"/>
          </p:nvPr>
        </p:nvSpPr>
        <p:spPr/>
        <p:txBody>
          <a:bodyPr/>
          <a:lstStyle/>
          <a:p>
            <a:fld id="{970F6831-4F3E-44E2-B1C8-B550337B77EF}" type="slidenum">
              <a:rPr lang="ar-SY" smtClean="0"/>
              <a:t>6</a:t>
            </a:fld>
            <a:endParaRPr lang="ar-SY"/>
          </a:p>
        </p:txBody>
      </p:sp>
    </p:spTree>
    <p:extLst>
      <p:ext uri="{BB962C8B-B14F-4D97-AF65-F5344CB8AC3E}">
        <p14:creationId xmlns:p14="http://schemas.microsoft.com/office/powerpoint/2010/main" val="3254931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Y" dirty="0" smtClean="0"/>
              <a:t> </a:t>
            </a:r>
            <a:endParaRPr lang="ar-SY" dirty="0"/>
          </a:p>
        </p:txBody>
      </p:sp>
      <p:sp>
        <p:nvSpPr>
          <p:cNvPr id="4" name="عنصر نائب لرقم الشريحة 3"/>
          <p:cNvSpPr>
            <a:spLocks noGrp="1"/>
          </p:cNvSpPr>
          <p:nvPr>
            <p:ph type="sldNum" sz="quarter" idx="10"/>
          </p:nvPr>
        </p:nvSpPr>
        <p:spPr/>
        <p:txBody>
          <a:bodyPr/>
          <a:lstStyle/>
          <a:p>
            <a:fld id="{970F6831-4F3E-44E2-B1C8-B550337B77EF}" type="slidenum">
              <a:rPr lang="ar-SY" smtClean="0"/>
              <a:t>15</a:t>
            </a:fld>
            <a:endParaRPr lang="ar-SY"/>
          </a:p>
        </p:txBody>
      </p:sp>
    </p:spTree>
    <p:extLst>
      <p:ext uri="{BB962C8B-B14F-4D97-AF65-F5344CB8AC3E}">
        <p14:creationId xmlns:p14="http://schemas.microsoft.com/office/powerpoint/2010/main" val="512155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Y" dirty="0"/>
          </a:p>
        </p:txBody>
      </p:sp>
      <p:sp>
        <p:nvSpPr>
          <p:cNvPr id="4" name="عنصر نائب لرقم الشريحة 3"/>
          <p:cNvSpPr>
            <a:spLocks noGrp="1"/>
          </p:cNvSpPr>
          <p:nvPr>
            <p:ph type="sldNum" sz="quarter" idx="10"/>
          </p:nvPr>
        </p:nvSpPr>
        <p:spPr/>
        <p:txBody>
          <a:bodyPr/>
          <a:lstStyle/>
          <a:p>
            <a:fld id="{970F6831-4F3E-44E2-B1C8-B550337B77EF}" type="slidenum">
              <a:rPr lang="ar-SY" smtClean="0"/>
              <a:t>17</a:t>
            </a:fld>
            <a:endParaRPr lang="ar-SY"/>
          </a:p>
        </p:txBody>
      </p:sp>
    </p:spTree>
    <p:extLst>
      <p:ext uri="{BB962C8B-B14F-4D97-AF65-F5344CB8AC3E}">
        <p14:creationId xmlns:p14="http://schemas.microsoft.com/office/powerpoint/2010/main" val="3922529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Y"/>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Y"/>
          </a:p>
        </p:txBody>
      </p:sp>
      <p:sp>
        <p:nvSpPr>
          <p:cNvPr id="4" name="عنصر نائب للتاريخ 3"/>
          <p:cNvSpPr>
            <a:spLocks noGrp="1"/>
          </p:cNvSpPr>
          <p:nvPr>
            <p:ph type="dt" sz="half" idx="10"/>
          </p:nvPr>
        </p:nvSpPr>
        <p:spPr/>
        <p:txBody>
          <a:bodyPr/>
          <a:lstStyle/>
          <a:p>
            <a:fld id="{BB0233BF-7C6E-4DAD-AF63-523924512095}" type="datetimeFigureOut">
              <a:rPr lang="ar-SY" smtClean="0"/>
              <a:t>24/06/1441</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F9DF6404-E49D-40D5-85DB-EA1B08B5FF14}" type="slidenum">
              <a:rPr lang="ar-SY" smtClean="0"/>
              <a:t>‹#›</a:t>
            </a:fld>
            <a:endParaRPr lang="ar-SY"/>
          </a:p>
        </p:txBody>
      </p:sp>
    </p:spTree>
    <p:extLst>
      <p:ext uri="{BB962C8B-B14F-4D97-AF65-F5344CB8AC3E}">
        <p14:creationId xmlns:p14="http://schemas.microsoft.com/office/powerpoint/2010/main" val="3458612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BB0233BF-7C6E-4DAD-AF63-523924512095}" type="datetimeFigureOut">
              <a:rPr lang="ar-SY" smtClean="0"/>
              <a:t>24/06/1441</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F9DF6404-E49D-40D5-85DB-EA1B08B5FF14}" type="slidenum">
              <a:rPr lang="ar-SY" smtClean="0"/>
              <a:t>‹#›</a:t>
            </a:fld>
            <a:endParaRPr lang="ar-SY"/>
          </a:p>
        </p:txBody>
      </p:sp>
    </p:spTree>
    <p:extLst>
      <p:ext uri="{BB962C8B-B14F-4D97-AF65-F5344CB8AC3E}">
        <p14:creationId xmlns:p14="http://schemas.microsoft.com/office/powerpoint/2010/main" val="65325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BB0233BF-7C6E-4DAD-AF63-523924512095}" type="datetimeFigureOut">
              <a:rPr lang="ar-SY" smtClean="0"/>
              <a:t>24/06/1441</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F9DF6404-E49D-40D5-85DB-EA1B08B5FF14}" type="slidenum">
              <a:rPr lang="ar-SY" smtClean="0"/>
              <a:t>‹#›</a:t>
            </a:fld>
            <a:endParaRPr lang="ar-SY"/>
          </a:p>
        </p:txBody>
      </p:sp>
    </p:spTree>
    <p:extLst>
      <p:ext uri="{BB962C8B-B14F-4D97-AF65-F5344CB8AC3E}">
        <p14:creationId xmlns:p14="http://schemas.microsoft.com/office/powerpoint/2010/main" val="312270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BB0233BF-7C6E-4DAD-AF63-523924512095}" type="datetimeFigureOut">
              <a:rPr lang="ar-SY" smtClean="0"/>
              <a:t>24/06/1441</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F9DF6404-E49D-40D5-85DB-EA1B08B5FF14}" type="slidenum">
              <a:rPr lang="ar-SY" smtClean="0"/>
              <a:t>‹#›</a:t>
            </a:fld>
            <a:endParaRPr lang="ar-SY"/>
          </a:p>
        </p:txBody>
      </p:sp>
    </p:spTree>
    <p:extLst>
      <p:ext uri="{BB962C8B-B14F-4D97-AF65-F5344CB8AC3E}">
        <p14:creationId xmlns:p14="http://schemas.microsoft.com/office/powerpoint/2010/main" val="107739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B0233BF-7C6E-4DAD-AF63-523924512095}" type="datetimeFigureOut">
              <a:rPr lang="ar-SY" smtClean="0"/>
              <a:t>24/06/1441</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F9DF6404-E49D-40D5-85DB-EA1B08B5FF14}" type="slidenum">
              <a:rPr lang="ar-SY" smtClean="0"/>
              <a:t>‹#›</a:t>
            </a:fld>
            <a:endParaRPr lang="ar-SY"/>
          </a:p>
        </p:txBody>
      </p:sp>
    </p:spTree>
    <p:extLst>
      <p:ext uri="{BB962C8B-B14F-4D97-AF65-F5344CB8AC3E}">
        <p14:creationId xmlns:p14="http://schemas.microsoft.com/office/powerpoint/2010/main" val="480773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تاريخ 4"/>
          <p:cNvSpPr>
            <a:spLocks noGrp="1"/>
          </p:cNvSpPr>
          <p:nvPr>
            <p:ph type="dt" sz="half" idx="10"/>
          </p:nvPr>
        </p:nvSpPr>
        <p:spPr/>
        <p:txBody>
          <a:bodyPr/>
          <a:lstStyle/>
          <a:p>
            <a:fld id="{BB0233BF-7C6E-4DAD-AF63-523924512095}" type="datetimeFigureOut">
              <a:rPr lang="ar-SY" smtClean="0"/>
              <a:t>24/06/1441</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F9DF6404-E49D-40D5-85DB-EA1B08B5FF14}" type="slidenum">
              <a:rPr lang="ar-SY" smtClean="0"/>
              <a:t>‹#›</a:t>
            </a:fld>
            <a:endParaRPr lang="ar-SY"/>
          </a:p>
        </p:txBody>
      </p:sp>
    </p:spTree>
    <p:extLst>
      <p:ext uri="{BB962C8B-B14F-4D97-AF65-F5344CB8AC3E}">
        <p14:creationId xmlns:p14="http://schemas.microsoft.com/office/powerpoint/2010/main" val="4192106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7" name="عنصر نائب للتاريخ 6"/>
          <p:cNvSpPr>
            <a:spLocks noGrp="1"/>
          </p:cNvSpPr>
          <p:nvPr>
            <p:ph type="dt" sz="half" idx="10"/>
          </p:nvPr>
        </p:nvSpPr>
        <p:spPr/>
        <p:txBody>
          <a:bodyPr/>
          <a:lstStyle/>
          <a:p>
            <a:fld id="{BB0233BF-7C6E-4DAD-AF63-523924512095}" type="datetimeFigureOut">
              <a:rPr lang="ar-SY" smtClean="0"/>
              <a:t>24/06/1441</a:t>
            </a:fld>
            <a:endParaRPr lang="ar-SY"/>
          </a:p>
        </p:txBody>
      </p:sp>
      <p:sp>
        <p:nvSpPr>
          <p:cNvPr id="8" name="عنصر نائب للتذييل 7"/>
          <p:cNvSpPr>
            <a:spLocks noGrp="1"/>
          </p:cNvSpPr>
          <p:nvPr>
            <p:ph type="ftr" sz="quarter" idx="11"/>
          </p:nvPr>
        </p:nvSpPr>
        <p:spPr/>
        <p:txBody>
          <a:bodyPr/>
          <a:lstStyle/>
          <a:p>
            <a:endParaRPr lang="ar-SY"/>
          </a:p>
        </p:txBody>
      </p:sp>
      <p:sp>
        <p:nvSpPr>
          <p:cNvPr id="9" name="عنصر نائب لرقم الشريحة 8"/>
          <p:cNvSpPr>
            <a:spLocks noGrp="1"/>
          </p:cNvSpPr>
          <p:nvPr>
            <p:ph type="sldNum" sz="quarter" idx="12"/>
          </p:nvPr>
        </p:nvSpPr>
        <p:spPr/>
        <p:txBody>
          <a:bodyPr/>
          <a:lstStyle/>
          <a:p>
            <a:fld id="{F9DF6404-E49D-40D5-85DB-EA1B08B5FF14}" type="slidenum">
              <a:rPr lang="ar-SY" smtClean="0"/>
              <a:t>‹#›</a:t>
            </a:fld>
            <a:endParaRPr lang="ar-SY"/>
          </a:p>
        </p:txBody>
      </p:sp>
    </p:spTree>
    <p:extLst>
      <p:ext uri="{BB962C8B-B14F-4D97-AF65-F5344CB8AC3E}">
        <p14:creationId xmlns:p14="http://schemas.microsoft.com/office/powerpoint/2010/main" val="2211017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تاريخ 2"/>
          <p:cNvSpPr>
            <a:spLocks noGrp="1"/>
          </p:cNvSpPr>
          <p:nvPr>
            <p:ph type="dt" sz="half" idx="10"/>
          </p:nvPr>
        </p:nvSpPr>
        <p:spPr/>
        <p:txBody>
          <a:bodyPr/>
          <a:lstStyle/>
          <a:p>
            <a:fld id="{BB0233BF-7C6E-4DAD-AF63-523924512095}" type="datetimeFigureOut">
              <a:rPr lang="ar-SY" smtClean="0"/>
              <a:t>24/06/1441</a:t>
            </a:fld>
            <a:endParaRPr lang="ar-SY"/>
          </a:p>
        </p:txBody>
      </p:sp>
      <p:sp>
        <p:nvSpPr>
          <p:cNvPr id="4" name="عنصر نائب للتذييل 3"/>
          <p:cNvSpPr>
            <a:spLocks noGrp="1"/>
          </p:cNvSpPr>
          <p:nvPr>
            <p:ph type="ftr" sz="quarter" idx="11"/>
          </p:nvPr>
        </p:nvSpPr>
        <p:spPr/>
        <p:txBody>
          <a:bodyPr/>
          <a:lstStyle/>
          <a:p>
            <a:endParaRPr lang="ar-SY"/>
          </a:p>
        </p:txBody>
      </p:sp>
      <p:sp>
        <p:nvSpPr>
          <p:cNvPr id="5" name="عنصر نائب لرقم الشريحة 4"/>
          <p:cNvSpPr>
            <a:spLocks noGrp="1"/>
          </p:cNvSpPr>
          <p:nvPr>
            <p:ph type="sldNum" sz="quarter" idx="12"/>
          </p:nvPr>
        </p:nvSpPr>
        <p:spPr/>
        <p:txBody>
          <a:bodyPr/>
          <a:lstStyle/>
          <a:p>
            <a:fld id="{F9DF6404-E49D-40D5-85DB-EA1B08B5FF14}" type="slidenum">
              <a:rPr lang="ar-SY" smtClean="0"/>
              <a:t>‹#›</a:t>
            </a:fld>
            <a:endParaRPr lang="ar-SY"/>
          </a:p>
        </p:txBody>
      </p:sp>
    </p:spTree>
    <p:extLst>
      <p:ext uri="{BB962C8B-B14F-4D97-AF65-F5344CB8AC3E}">
        <p14:creationId xmlns:p14="http://schemas.microsoft.com/office/powerpoint/2010/main" val="733929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B0233BF-7C6E-4DAD-AF63-523924512095}" type="datetimeFigureOut">
              <a:rPr lang="ar-SY" smtClean="0"/>
              <a:t>24/06/1441</a:t>
            </a:fld>
            <a:endParaRPr lang="ar-SY"/>
          </a:p>
        </p:txBody>
      </p:sp>
      <p:sp>
        <p:nvSpPr>
          <p:cNvPr id="3" name="عنصر نائب للتذييل 2"/>
          <p:cNvSpPr>
            <a:spLocks noGrp="1"/>
          </p:cNvSpPr>
          <p:nvPr>
            <p:ph type="ftr" sz="quarter" idx="11"/>
          </p:nvPr>
        </p:nvSpPr>
        <p:spPr/>
        <p:txBody>
          <a:bodyPr/>
          <a:lstStyle/>
          <a:p>
            <a:endParaRPr lang="ar-SY"/>
          </a:p>
        </p:txBody>
      </p:sp>
      <p:sp>
        <p:nvSpPr>
          <p:cNvPr id="4" name="عنصر نائب لرقم الشريحة 3"/>
          <p:cNvSpPr>
            <a:spLocks noGrp="1"/>
          </p:cNvSpPr>
          <p:nvPr>
            <p:ph type="sldNum" sz="quarter" idx="12"/>
          </p:nvPr>
        </p:nvSpPr>
        <p:spPr/>
        <p:txBody>
          <a:bodyPr/>
          <a:lstStyle/>
          <a:p>
            <a:fld id="{F9DF6404-E49D-40D5-85DB-EA1B08B5FF14}" type="slidenum">
              <a:rPr lang="ar-SY" smtClean="0"/>
              <a:t>‹#›</a:t>
            </a:fld>
            <a:endParaRPr lang="ar-SY"/>
          </a:p>
        </p:txBody>
      </p:sp>
    </p:spTree>
    <p:extLst>
      <p:ext uri="{BB962C8B-B14F-4D97-AF65-F5344CB8AC3E}">
        <p14:creationId xmlns:p14="http://schemas.microsoft.com/office/powerpoint/2010/main" val="1993165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Y"/>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B0233BF-7C6E-4DAD-AF63-523924512095}" type="datetimeFigureOut">
              <a:rPr lang="ar-SY" smtClean="0"/>
              <a:t>24/06/1441</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F9DF6404-E49D-40D5-85DB-EA1B08B5FF14}" type="slidenum">
              <a:rPr lang="ar-SY" smtClean="0"/>
              <a:t>‹#›</a:t>
            </a:fld>
            <a:endParaRPr lang="ar-SY"/>
          </a:p>
        </p:txBody>
      </p:sp>
    </p:spTree>
    <p:extLst>
      <p:ext uri="{BB962C8B-B14F-4D97-AF65-F5344CB8AC3E}">
        <p14:creationId xmlns:p14="http://schemas.microsoft.com/office/powerpoint/2010/main" val="2621552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Y"/>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B0233BF-7C6E-4DAD-AF63-523924512095}" type="datetimeFigureOut">
              <a:rPr lang="ar-SY" smtClean="0"/>
              <a:t>24/06/1441</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F9DF6404-E49D-40D5-85DB-EA1B08B5FF14}" type="slidenum">
              <a:rPr lang="ar-SY" smtClean="0"/>
              <a:t>‹#›</a:t>
            </a:fld>
            <a:endParaRPr lang="ar-SY"/>
          </a:p>
        </p:txBody>
      </p:sp>
    </p:spTree>
    <p:extLst>
      <p:ext uri="{BB962C8B-B14F-4D97-AF65-F5344CB8AC3E}">
        <p14:creationId xmlns:p14="http://schemas.microsoft.com/office/powerpoint/2010/main" val="3073475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0233BF-7C6E-4DAD-AF63-523924512095}" type="datetimeFigureOut">
              <a:rPr lang="ar-SY" smtClean="0"/>
              <a:t>24/06/1441</a:t>
            </a:fld>
            <a:endParaRPr lang="ar-SY"/>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Y"/>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9DF6404-E49D-40D5-85DB-EA1B08B5FF14}" type="slidenum">
              <a:rPr lang="ar-SY" smtClean="0"/>
              <a:t>‹#›</a:t>
            </a:fld>
            <a:endParaRPr lang="ar-SY"/>
          </a:p>
        </p:txBody>
      </p:sp>
    </p:spTree>
    <p:extLst>
      <p:ext uri="{BB962C8B-B14F-4D97-AF65-F5344CB8AC3E}">
        <p14:creationId xmlns:p14="http://schemas.microsoft.com/office/powerpoint/2010/main" val="546140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5.jp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10" Type="http://schemas.openxmlformats.org/officeDocument/2006/relationships/image" Target="../media/image9.jpg"/><Relationship Id="rId4" Type="http://schemas.openxmlformats.org/officeDocument/2006/relationships/diagramData" Target="../diagrams/data2.xml"/><Relationship Id="rId9" Type="http://schemas.openxmlformats.org/officeDocument/2006/relationships/image" Target="../media/image7.jpg"/></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929"/>
            <a:ext cx="9155459" cy="6858000"/>
          </a:xfrm>
          <a:prstGeom prst="rect">
            <a:avLst/>
          </a:prstGeom>
        </p:spPr>
      </p:pic>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9" y="188640"/>
            <a:ext cx="9143999" cy="201622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2" name="عنوان 1"/>
          <p:cNvSpPr>
            <a:spLocks noGrp="1"/>
          </p:cNvSpPr>
          <p:nvPr>
            <p:ph type="ctrTitle"/>
          </p:nvPr>
        </p:nvSpPr>
        <p:spPr/>
        <p:txBody>
          <a:bodyPr>
            <a:normAutofit/>
          </a:bodyPr>
          <a:lstStyle/>
          <a:p>
            <a:r>
              <a:rPr lang="ar-SY" sz="8000" dirty="0" smtClean="0">
                <a:solidFill>
                  <a:srgbClr val="FFFF00"/>
                </a:solidFill>
                <a:latin typeface="3Dumb" pitchFamily="2" charset="0"/>
                <a:ea typeface="3Dumb" pitchFamily="2" charset="0"/>
                <a:cs typeface="PT Bold Broken" pitchFamily="2" charset="-78"/>
              </a:rPr>
              <a:t>علم النفس الإيجابي </a:t>
            </a:r>
            <a:endParaRPr lang="ar-SY" sz="8000" dirty="0">
              <a:solidFill>
                <a:srgbClr val="FFFF00"/>
              </a:solidFill>
              <a:latin typeface="3Dumb" pitchFamily="2" charset="0"/>
              <a:ea typeface="3Dumb" pitchFamily="2" charset="0"/>
              <a:cs typeface="PT Bold Broken" pitchFamily="2" charset="-78"/>
            </a:endParaRPr>
          </a:p>
        </p:txBody>
      </p:sp>
      <p:sp>
        <p:nvSpPr>
          <p:cNvPr id="3" name="عنوان فرعي 2"/>
          <p:cNvSpPr>
            <a:spLocks noGrp="1"/>
          </p:cNvSpPr>
          <p:nvPr>
            <p:ph type="subTitle" idx="1"/>
          </p:nvPr>
        </p:nvSpPr>
        <p:spPr>
          <a:xfrm>
            <a:off x="0" y="3886200"/>
            <a:ext cx="9144000" cy="1752600"/>
          </a:xfrm>
        </p:spPr>
        <p:txBody>
          <a:bodyPr anchor="ctr">
            <a:noAutofit/>
          </a:bodyPr>
          <a:lstStyle/>
          <a:p>
            <a:r>
              <a:rPr lang="ar-SY" sz="6000" dirty="0" smtClean="0">
                <a:solidFill>
                  <a:srgbClr val="FFFF00"/>
                </a:solidFill>
                <a:cs typeface="PT Bold Broken" pitchFamily="2" charset="-78"/>
              </a:rPr>
              <a:t>الدرس الثاني – السـعادة</a:t>
            </a:r>
            <a:endParaRPr lang="ar-SY" sz="6000" dirty="0">
              <a:solidFill>
                <a:srgbClr val="FFFF00"/>
              </a:solidFill>
              <a:cs typeface="PT Bold Broken" pitchFamily="2" charset="-78"/>
            </a:endParaRPr>
          </a:p>
        </p:txBody>
      </p:sp>
    </p:spTree>
    <p:extLst>
      <p:ext uri="{BB962C8B-B14F-4D97-AF65-F5344CB8AC3E}">
        <p14:creationId xmlns:p14="http://schemas.microsoft.com/office/powerpoint/2010/main" val="128831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dirty="0"/>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عنصر نائب للمحتوى 2"/>
          <p:cNvSpPr>
            <a:spLocks noGrp="1"/>
          </p:cNvSpPr>
          <p:nvPr>
            <p:ph idx="1"/>
          </p:nvPr>
        </p:nvSpPr>
        <p:spPr>
          <a:xfrm>
            <a:off x="1" y="0"/>
            <a:ext cx="9143998" cy="6858000"/>
          </a:xfrm>
        </p:spPr>
        <p:txBody>
          <a:bodyPr>
            <a:normAutofit/>
          </a:bodyPr>
          <a:lstStyle/>
          <a:p>
            <a:pPr marL="0" indent="0" algn="ctr">
              <a:buNone/>
            </a:pPr>
            <a:r>
              <a:rPr lang="ar-SY" sz="4000" b="1" dirty="0" smtClean="0">
                <a:solidFill>
                  <a:srgbClr val="FF0000"/>
                </a:solidFill>
              </a:rPr>
              <a:t>لكي تتكامل الرؤية حول سعادة الفرد يجب التركيز على عوامل أخرى بجانب المصادر التي تحققها ومن بينها : </a:t>
            </a:r>
          </a:p>
          <a:p>
            <a:pPr algn="ctr">
              <a:buFontTx/>
              <a:buChar char="-"/>
            </a:pPr>
            <a:r>
              <a:rPr lang="ar-SY" sz="4000" dirty="0" smtClean="0">
                <a:solidFill>
                  <a:srgbClr val="0000CC"/>
                </a:solidFill>
              </a:rPr>
              <a:t>نوعية الأهداف التي يرمي إلى تحقيقها.</a:t>
            </a:r>
          </a:p>
          <a:p>
            <a:pPr algn="ctr">
              <a:buFontTx/>
              <a:buChar char="-"/>
            </a:pPr>
            <a:r>
              <a:rPr lang="ar-SY" sz="4000" dirty="0" smtClean="0">
                <a:solidFill>
                  <a:srgbClr val="0000CC"/>
                </a:solidFill>
              </a:rPr>
              <a:t>مكانته بين أقرانه.</a:t>
            </a:r>
          </a:p>
          <a:p>
            <a:pPr algn="ctr">
              <a:buFontTx/>
              <a:buChar char="-"/>
            </a:pPr>
            <a:r>
              <a:rPr lang="ar-SY" sz="4000" dirty="0" smtClean="0">
                <a:solidFill>
                  <a:srgbClr val="0000CC"/>
                </a:solidFill>
              </a:rPr>
              <a:t>مراحل نموه المختلفة .</a:t>
            </a:r>
          </a:p>
          <a:p>
            <a:pPr algn="ctr">
              <a:buFontTx/>
              <a:buChar char="-"/>
            </a:pPr>
            <a:r>
              <a:rPr lang="ar-SY" sz="4000" dirty="0" smtClean="0">
                <a:solidFill>
                  <a:srgbClr val="0000CC"/>
                </a:solidFill>
              </a:rPr>
              <a:t>درجة شعوره بالسعادة مرتبطة بحالته النفسية وعلاقاته الاجتماعية.</a:t>
            </a:r>
          </a:p>
          <a:p>
            <a:pPr algn="ctr">
              <a:buFontTx/>
              <a:buChar char="-"/>
            </a:pPr>
            <a:r>
              <a:rPr lang="ar-SY" sz="4000" dirty="0" smtClean="0">
                <a:solidFill>
                  <a:srgbClr val="0000CC"/>
                </a:solidFill>
              </a:rPr>
              <a:t>مدى اشباعه لدوافعه الأولية والثانوية .</a:t>
            </a:r>
          </a:p>
          <a:p>
            <a:pPr algn="ctr">
              <a:buFontTx/>
              <a:buChar char="-"/>
            </a:pPr>
            <a:r>
              <a:rPr lang="ar-SY" sz="4000" dirty="0" smtClean="0">
                <a:solidFill>
                  <a:srgbClr val="0000CC"/>
                </a:solidFill>
              </a:rPr>
              <a:t>تحقيقه للأمان النفسي . </a:t>
            </a:r>
            <a:endParaRPr lang="ar-SY" sz="4000" dirty="0">
              <a:solidFill>
                <a:srgbClr val="0000CC"/>
              </a:solidFill>
            </a:endParaRPr>
          </a:p>
        </p:txBody>
      </p:sp>
    </p:spTree>
    <p:extLst>
      <p:ext uri="{BB962C8B-B14F-4D97-AF65-F5344CB8AC3E}">
        <p14:creationId xmlns:p14="http://schemas.microsoft.com/office/powerpoint/2010/main" val="42758204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pic>
        <p:nvPicPr>
          <p:cNvPr id="9" name="عنصر نائب للمحتوى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48"/>
            <a:ext cx="9144000" cy="6858000"/>
          </a:xfrm>
        </p:spPr>
      </p:pic>
      <p:sp>
        <p:nvSpPr>
          <p:cNvPr id="4" name="سحابة 3"/>
          <p:cNvSpPr/>
          <p:nvPr/>
        </p:nvSpPr>
        <p:spPr>
          <a:xfrm>
            <a:off x="827584" y="1340768"/>
            <a:ext cx="3168352" cy="1872208"/>
          </a:xfrm>
          <a:prstGeom prst="cloud">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ar-SY" sz="2400" b="1" dirty="0" smtClean="0">
                <a:solidFill>
                  <a:schemeClr val="tx1"/>
                </a:solidFill>
              </a:rPr>
              <a:t>جانب </a:t>
            </a:r>
            <a:r>
              <a:rPr lang="ar-SY" sz="3200" b="1" dirty="0" smtClean="0">
                <a:solidFill>
                  <a:schemeClr val="tx1"/>
                </a:solidFill>
              </a:rPr>
              <a:t>داخلي</a:t>
            </a:r>
            <a:r>
              <a:rPr lang="ar-SY" sz="2400" b="1" dirty="0" smtClean="0">
                <a:solidFill>
                  <a:schemeClr val="tx1"/>
                </a:solidFill>
              </a:rPr>
              <a:t> يتمثل في عملية التوافق النفسي مع الذات </a:t>
            </a:r>
            <a:endParaRPr lang="ar-SY" sz="2400" b="1" dirty="0">
              <a:solidFill>
                <a:schemeClr val="tx1"/>
              </a:solidFill>
            </a:endParaRPr>
          </a:p>
        </p:txBody>
      </p:sp>
      <p:sp>
        <p:nvSpPr>
          <p:cNvPr id="5" name="سحابة 4"/>
          <p:cNvSpPr/>
          <p:nvPr/>
        </p:nvSpPr>
        <p:spPr>
          <a:xfrm>
            <a:off x="827584" y="4221088"/>
            <a:ext cx="2952328" cy="1800200"/>
          </a:xfrm>
          <a:prstGeom prst="cloud">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ar-SY" sz="3200" b="1" dirty="0" smtClean="0">
                <a:solidFill>
                  <a:schemeClr val="tx1"/>
                </a:solidFill>
              </a:rPr>
              <a:t>خارجي</a:t>
            </a:r>
            <a:r>
              <a:rPr lang="ar-SY" sz="2400" b="1" dirty="0" smtClean="0">
                <a:solidFill>
                  <a:schemeClr val="tx1"/>
                </a:solidFill>
              </a:rPr>
              <a:t> يتمثل في عملية التكيف الاجتماعي </a:t>
            </a:r>
            <a:endParaRPr lang="ar-SY" sz="2400" b="1" dirty="0">
              <a:solidFill>
                <a:schemeClr val="tx1"/>
              </a:solidFill>
            </a:endParaRPr>
          </a:p>
        </p:txBody>
      </p:sp>
      <p:sp>
        <p:nvSpPr>
          <p:cNvPr id="6" name="زائد 5"/>
          <p:cNvSpPr/>
          <p:nvPr/>
        </p:nvSpPr>
        <p:spPr>
          <a:xfrm>
            <a:off x="1619672" y="3284984"/>
            <a:ext cx="1152128" cy="864096"/>
          </a:xfrm>
          <a:prstGeom prst="mathPlus">
            <a:avLst/>
          </a:prstGeom>
        </p:spPr>
        <p:style>
          <a:lnRef idx="3">
            <a:schemeClr val="lt1"/>
          </a:lnRef>
          <a:fillRef idx="1">
            <a:schemeClr val="accent4"/>
          </a:fillRef>
          <a:effectRef idx="1">
            <a:schemeClr val="accent4"/>
          </a:effectRef>
          <a:fontRef idx="minor">
            <a:schemeClr val="lt1"/>
          </a:fontRef>
        </p:style>
        <p:txBody>
          <a:bodyPr rtlCol="1" anchor="ctr"/>
          <a:lstStyle/>
          <a:p>
            <a:pPr algn="ctr"/>
            <a:endParaRPr lang="ar-SY"/>
          </a:p>
        </p:txBody>
      </p:sp>
      <p:sp>
        <p:nvSpPr>
          <p:cNvPr id="7" name="سهم مسنن إلى اليمين 6"/>
          <p:cNvSpPr/>
          <p:nvPr/>
        </p:nvSpPr>
        <p:spPr>
          <a:xfrm>
            <a:off x="2915816" y="3176580"/>
            <a:ext cx="2160240" cy="978024"/>
          </a:xfrm>
          <a:prstGeom prst="notchedRightArrow">
            <a:avLst/>
          </a:prstGeom>
        </p:spPr>
        <p:style>
          <a:lnRef idx="3">
            <a:schemeClr val="lt1"/>
          </a:lnRef>
          <a:fillRef idx="1">
            <a:schemeClr val="accent4"/>
          </a:fillRef>
          <a:effectRef idx="1">
            <a:schemeClr val="accent4"/>
          </a:effectRef>
          <a:fontRef idx="minor">
            <a:schemeClr val="lt1"/>
          </a:fontRef>
        </p:style>
        <p:txBody>
          <a:bodyPr rtlCol="1" anchor="ctr"/>
          <a:lstStyle/>
          <a:p>
            <a:pPr algn="ctr"/>
            <a:endParaRPr lang="ar-SY"/>
          </a:p>
        </p:txBody>
      </p:sp>
      <p:sp>
        <p:nvSpPr>
          <p:cNvPr id="8" name="سحابة 7"/>
          <p:cNvSpPr/>
          <p:nvPr/>
        </p:nvSpPr>
        <p:spPr>
          <a:xfrm>
            <a:off x="5097720" y="2621476"/>
            <a:ext cx="2664296" cy="2088232"/>
          </a:xfrm>
          <a:prstGeom prst="cloud">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ar-SY" sz="4000" b="1" dirty="0" smtClean="0">
                <a:solidFill>
                  <a:schemeClr val="tx1"/>
                </a:solidFill>
              </a:rPr>
              <a:t>الأمان النفسي </a:t>
            </a:r>
            <a:endParaRPr lang="ar-SY" sz="4000" b="1" dirty="0">
              <a:solidFill>
                <a:schemeClr val="tx1"/>
              </a:solidFill>
            </a:endParaRPr>
          </a:p>
        </p:txBody>
      </p:sp>
    </p:spTree>
    <p:extLst>
      <p:ext uri="{BB962C8B-B14F-4D97-AF65-F5344CB8AC3E}">
        <p14:creationId xmlns:p14="http://schemas.microsoft.com/office/powerpoint/2010/main" val="4089911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3" name="عنصر نائب للمحتوى 2"/>
          <p:cNvSpPr>
            <a:spLocks noGrp="1"/>
          </p:cNvSpPr>
          <p:nvPr>
            <p:ph idx="1"/>
          </p:nvPr>
        </p:nvSpPr>
        <p:spPr>
          <a:xfrm>
            <a:off x="1" y="0"/>
            <a:ext cx="9143998" cy="6858000"/>
          </a:xfrm>
        </p:spPr>
        <p:txBody>
          <a:bodyPr anchor="ctr">
            <a:normAutofit/>
          </a:bodyPr>
          <a:lstStyle/>
          <a:p>
            <a:pPr marL="0" indent="0" algn="ctr">
              <a:buNone/>
            </a:pPr>
            <a:r>
              <a:rPr lang="ar-SY" sz="4400" b="1" dirty="0" smtClean="0"/>
              <a:t>السعادة ذات طبيعة معقدة ليس من السهل تمتع عدد كبير من الأفراد بها ؟ </a:t>
            </a:r>
            <a:r>
              <a:rPr lang="ar-SY" sz="4400" b="1" dirty="0" smtClean="0">
                <a:solidFill>
                  <a:srgbClr val="C00000"/>
                </a:solidFill>
              </a:rPr>
              <a:t>ربما يرجع ذلك إلى التغيرات التكنولوجية والاجتماعية والاقتصادية و الثقافية الكثيرة  المتلاحقة  وتأثيرها الواضح في حياة الإنسان.</a:t>
            </a:r>
            <a:endParaRPr lang="ar-SY" sz="4400" b="1" dirty="0">
              <a:solidFill>
                <a:srgbClr val="C00000"/>
              </a:solidFill>
            </a:endParaRPr>
          </a:p>
        </p:txBody>
      </p:sp>
    </p:spTree>
    <p:extLst>
      <p:ext uri="{BB962C8B-B14F-4D97-AF65-F5344CB8AC3E}">
        <p14:creationId xmlns:p14="http://schemas.microsoft.com/office/powerpoint/2010/main" val="2245794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p:txBody>
          <a:bodyPr>
            <a:normAutofit/>
          </a:bodyPr>
          <a:lstStyle/>
          <a:p>
            <a:r>
              <a:rPr lang="ar-SY" sz="6000" dirty="0" smtClean="0">
                <a:solidFill>
                  <a:srgbClr val="C00000"/>
                </a:solidFill>
                <a:cs typeface="PT Bold Broken" pitchFamily="2" charset="-78"/>
              </a:rPr>
              <a:t>نظريـــــات السعــــادة </a:t>
            </a:r>
            <a:endParaRPr lang="ar-SY" sz="6000" dirty="0">
              <a:solidFill>
                <a:srgbClr val="C00000"/>
              </a:solidFill>
              <a:cs typeface="PT Bold Broken" pitchFamily="2" charset="-78"/>
            </a:endParaRPr>
          </a:p>
        </p:txBody>
      </p:sp>
      <p:sp>
        <p:nvSpPr>
          <p:cNvPr id="3" name="عنصر نائب للمحتوى 2"/>
          <p:cNvSpPr>
            <a:spLocks noGrp="1"/>
          </p:cNvSpPr>
          <p:nvPr>
            <p:ph idx="1"/>
          </p:nvPr>
        </p:nvSpPr>
        <p:spPr>
          <a:xfrm>
            <a:off x="0" y="1600200"/>
            <a:ext cx="9144000" cy="5257800"/>
          </a:xfrm>
        </p:spPr>
        <p:txBody>
          <a:bodyPr>
            <a:normAutofit/>
          </a:bodyPr>
          <a:lstStyle/>
          <a:p>
            <a:pPr marL="0" indent="0" algn="ctr">
              <a:buNone/>
            </a:pPr>
            <a:r>
              <a:rPr lang="ar-SY" sz="3600" b="1" dirty="0" smtClean="0"/>
              <a:t>ظهرت عدة نظريات </a:t>
            </a:r>
            <a:r>
              <a:rPr lang="ar-SY" sz="2800" b="1" dirty="0" smtClean="0">
                <a:solidFill>
                  <a:srgbClr val="FF0000"/>
                </a:solidFill>
              </a:rPr>
              <a:t>حاولت تفسير الشعور بالسعادة بعضها اعتمد وجهات </a:t>
            </a:r>
            <a:r>
              <a:rPr lang="ar-SY" sz="2800" b="1" dirty="0" smtClean="0"/>
              <a:t>نظر فلسفية </a:t>
            </a:r>
            <a:r>
              <a:rPr lang="ar-SY" sz="2800" b="1" dirty="0" smtClean="0">
                <a:solidFill>
                  <a:srgbClr val="FF0000"/>
                </a:solidFill>
              </a:rPr>
              <a:t>و بعضها اعتمد وجهات نظر بيولوجية و فيزيولوجية  و أخرى اعتمدت وجهات نظر نفسية واجتماعية  ومن أبرزها:  </a:t>
            </a:r>
            <a:endParaRPr lang="ar-SY" sz="2800" b="1" dirty="0">
              <a:solidFill>
                <a:srgbClr val="FF0000"/>
              </a:solidFill>
            </a:endParaRPr>
          </a:p>
        </p:txBody>
      </p:sp>
      <p:sp>
        <p:nvSpPr>
          <p:cNvPr id="4" name="شكل بيضاوي 3"/>
          <p:cNvSpPr/>
          <p:nvPr/>
        </p:nvSpPr>
        <p:spPr>
          <a:xfrm>
            <a:off x="2861712" y="3140968"/>
            <a:ext cx="3600400" cy="1480552"/>
          </a:xfrm>
          <a:prstGeom prst="ellipse">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ar-SY" sz="3600" b="1" dirty="0" smtClean="0">
                <a:solidFill>
                  <a:schemeClr val="tx1"/>
                </a:solidFill>
              </a:rPr>
              <a:t>نظريات السعادة </a:t>
            </a:r>
            <a:endParaRPr lang="ar-SY" sz="3600" b="1" dirty="0">
              <a:solidFill>
                <a:schemeClr val="tx1"/>
              </a:solidFill>
            </a:endParaRPr>
          </a:p>
        </p:txBody>
      </p:sp>
      <p:sp>
        <p:nvSpPr>
          <p:cNvPr id="5" name="مستطيل ذو زوايا قطرية مستديرة 4"/>
          <p:cNvSpPr/>
          <p:nvPr/>
        </p:nvSpPr>
        <p:spPr>
          <a:xfrm>
            <a:off x="5220072" y="5244597"/>
            <a:ext cx="3600400" cy="1368152"/>
          </a:xfrm>
          <a:prstGeom prst="round2DiagRect">
            <a:avLst/>
          </a:prstGeom>
        </p:spPr>
        <p:style>
          <a:lnRef idx="3">
            <a:schemeClr val="lt1"/>
          </a:lnRef>
          <a:fillRef idx="1">
            <a:schemeClr val="accent4"/>
          </a:fillRef>
          <a:effectRef idx="1">
            <a:schemeClr val="accent4"/>
          </a:effectRef>
          <a:fontRef idx="minor">
            <a:schemeClr val="lt1"/>
          </a:fontRef>
        </p:style>
        <p:txBody>
          <a:bodyPr rtlCol="1" anchor="ctr"/>
          <a:lstStyle/>
          <a:p>
            <a:pPr algn="ctr"/>
            <a:r>
              <a:rPr lang="ar-SY" sz="4800" b="1" dirty="0" smtClean="0">
                <a:solidFill>
                  <a:schemeClr val="tx1"/>
                </a:solidFill>
              </a:rPr>
              <a:t>نظرية الرغبة </a:t>
            </a:r>
            <a:endParaRPr lang="ar-SY" sz="4800" b="1" dirty="0">
              <a:solidFill>
                <a:schemeClr val="tx1"/>
              </a:solidFill>
            </a:endParaRPr>
          </a:p>
        </p:txBody>
      </p:sp>
      <p:sp>
        <p:nvSpPr>
          <p:cNvPr id="6" name="مستطيل ذو زوايا قطرية مستديرة 5"/>
          <p:cNvSpPr/>
          <p:nvPr/>
        </p:nvSpPr>
        <p:spPr>
          <a:xfrm>
            <a:off x="467544" y="5244596"/>
            <a:ext cx="3816424" cy="1368152"/>
          </a:xfrm>
          <a:prstGeom prst="round2DiagRect">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ar-SY" sz="4400" b="1" dirty="0" smtClean="0">
                <a:solidFill>
                  <a:schemeClr val="tx1"/>
                </a:solidFill>
              </a:rPr>
              <a:t>نظرية  السعادة المنشودة </a:t>
            </a:r>
            <a:endParaRPr lang="ar-SY" sz="4400" b="1" dirty="0">
              <a:solidFill>
                <a:schemeClr val="tx1"/>
              </a:solidFill>
            </a:endParaRPr>
          </a:p>
        </p:txBody>
      </p:sp>
      <p:cxnSp>
        <p:nvCxnSpPr>
          <p:cNvPr id="8" name="رابط منحني 7"/>
          <p:cNvCxnSpPr/>
          <p:nvPr/>
        </p:nvCxnSpPr>
        <p:spPr>
          <a:xfrm>
            <a:off x="4932040" y="4621520"/>
            <a:ext cx="1937866" cy="614030"/>
          </a:xfrm>
          <a:prstGeom prst="curvedConnector3">
            <a:avLst>
              <a:gd name="adj1" fmla="val 101118"/>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رابط منحني 12"/>
          <p:cNvCxnSpPr/>
          <p:nvPr/>
        </p:nvCxnSpPr>
        <p:spPr>
          <a:xfrm rot="10800000" flipV="1">
            <a:off x="2188684" y="4621520"/>
            <a:ext cx="2095284" cy="623076"/>
          </a:xfrm>
          <a:prstGeom prst="curvedConnector3">
            <a:avLst>
              <a:gd name="adj1" fmla="val 100187"/>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33323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صورة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a:xfrm>
            <a:off x="107504" y="274638"/>
            <a:ext cx="9036496" cy="1066130"/>
          </a:xfrm>
        </p:spPr>
        <p:txBody>
          <a:bodyPr>
            <a:noAutofit/>
          </a:bodyPr>
          <a:lstStyle/>
          <a:p>
            <a:r>
              <a:rPr lang="ar-SY" sz="7200" dirty="0" smtClean="0">
                <a:solidFill>
                  <a:srgbClr val="C00000"/>
                </a:solidFill>
                <a:cs typeface="PT Bold Broken" pitchFamily="2" charset="-78"/>
              </a:rPr>
              <a:t>نظـــرية الـــرغبــــة </a:t>
            </a:r>
            <a:endParaRPr lang="ar-SY" sz="7200" dirty="0">
              <a:solidFill>
                <a:srgbClr val="C00000"/>
              </a:solidFill>
              <a:cs typeface="PT Bold Broken" pitchFamily="2" charset="-78"/>
            </a:endParaRPr>
          </a:p>
        </p:txBody>
      </p:sp>
      <p:sp>
        <p:nvSpPr>
          <p:cNvPr id="3" name="عنصر نائب للمحتوى 2"/>
          <p:cNvSpPr>
            <a:spLocks noGrp="1"/>
          </p:cNvSpPr>
          <p:nvPr>
            <p:ph idx="1"/>
          </p:nvPr>
        </p:nvSpPr>
        <p:spPr>
          <a:xfrm>
            <a:off x="0" y="1196752"/>
            <a:ext cx="9144000" cy="5661248"/>
          </a:xfrm>
        </p:spPr>
        <p:txBody>
          <a:bodyPr/>
          <a:lstStyle/>
          <a:p>
            <a:pPr marL="0" indent="0" algn="ctr">
              <a:buNone/>
            </a:pPr>
            <a:r>
              <a:rPr lang="ar-SY" b="1" dirty="0" smtClean="0"/>
              <a:t>تقوم هذه النظرية على افتراض أن الناس يقضون الوقت ويبذلون الجهد من أجل اشباع رغباتهم  وتصنف الرغبات إلى :</a:t>
            </a:r>
          </a:p>
          <a:p>
            <a:pPr marL="0" indent="0">
              <a:buNone/>
            </a:pPr>
            <a:endParaRPr lang="ar-SY" dirty="0" smtClean="0"/>
          </a:p>
          <a:p>
            <a:pPr marL="0" indent="0">
              <a:buNone/>
            </a:pPr>
            <a:endParaRPr lang="ar-SY" dirty="0"/>
          </a:p>
        </p:txBody>
      </p:sp>
      <p:sp>
        <p:nvSpPr>
          <p:cNvPr id="4" name="شكل بيضاوي 3"/>
          <p:cNvSpPr/>
          <p:nvPr/>
        </p:nvSpPr>
        <p:spPr>
          <a:xfrm>
            <a:off x="3496600" y="2157654"/>
            <a:ext cx="3309704" cy="1127330"/>
          </a:xfrm>
          <a:prstGeom prst="ellipse">
            <a:avLst/>
          </a:prstGeom>
        </p:spPr>
        <p:style>
          <a:lnRef idx="3">
            <a:schemeClr val="lt1"/>
          </a:lnRef>
          <a:fillRef idx="1">
            <a:schemeClr val="accent4"/>
          </a:fillRef>
          <a:effectRef idx="1">
            <a:schemeClr val="accent4"/>
          </a:effectRef>
          <a:fontRef idx="minor">
            <a:schemeClr val="lt1"/>
          </a:fontRef>
        </p:style>
        <p:txBody>
          <a:bodyPr rtlCol="1" anchor="ctr"/>
          <a:lstStyle/>
          <a:p>
            <a:pPr algn="ctr"/>
            <a:r>
              <a:rPr lang="ar-SY" sz="3600" b="1" dirty="0" smtClean="0"/>
              <a:t>نظرية الرغبة </a:t>
            </a:r>
            <a:endParaRPr lang="ar-SY" sz="3600" b="1" dirty="0"/>
          </a:p>
        </p:txBody>
      </p:sp>
      <p:sp>
        <p:nvSpPr>
          <p:cNvPr id="5" name="مستطيل ذو زوايا قطرية مستديرة 4"/>
          <p:cNvSpPr/>
          <p:nvPr/>
        </p:nvSpPr>
        <p:spPr>
          <a:xfrm>
            <a:off x="5580112" y="3689960"/>
            <a:ext cx="3237264" cy="1611248"/>
          </a:xfrm>
          <a:prstGeom prst="round2DiagRect">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ar-SY" sz="3200" b="1" dirty="0" smtClean="0">
                <a:solidFill>
                  <a:srgbClr val="FF0000"/>
                </a:solidFill>
              </a:rPr>
              <a:t>رغبات داخلية :</a:t>
            </a:r>
          </a:p>
          <a:p>
            <a:pPr algn="ctr"/>
            <a:r>
              <a:rPr lang="ar-SY" sz="2800" b="1" dirty="0" smtClean="0">
                <a:solidFill>
                  <a:schemeClr val="tx1"/>
                </a:solidFill>
              </a:rPr>
              <a:t>رغبة الشخص في شيء ما كسماع الفرد للموسيقا</a:t>
            </a:r>
            <a:endParaRPr lang="ar-SY" sz="2800" b="1" dirty="0">
              <a:solidFill>
                <a:schemeClr val="tx1"/>
              </a:solidFill>
            </a:endParaRPr>
          </a:p>
        </p:txBody>
      </p:sp>
      <p:sp>
        <p:nvSpPr>
          <p:cNvPr id="6" name="مستطيل ذو زوايا قطرية مستديرة 5"/>
          <p:cNvSpPr/>
          <p:nvPr/>
        </p:nvSpPr>
        <p:spPr>
          <a:xfrm>
            <a:off x="107504" y="3512800"/>
            <a:ext cx="5256584" cy="1656184"/>
          </a:xfrm>
          <a:prstGeom prst="round2DiagRect">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ar-SY" sz="2800" b="1" dirty="0" smtClean="0">
                <a:solidFill>
                  <a:srgbClr val="FF0000"/>
                </a:solidFill>
              </a:rPr>
              <a:t>رغبات خارجية </a:t>
            </a:r>
          </a:p>
          <a:p>
            <a:pPr algn="ctr"/>
            <a:r>
              <a:rPr lang="ar-SY" sz="2200" b="1" dirty="0" smtClean="0">
                <a:solidFill>
                  <a:schemeClr val="tx1"/>
                </a:solidFill>
              </a:rPr>
              <a:t>يؤمن الفرد بأن اشباعها وسيلة لإشباع رغبة أخرى </a:t>
            </a:r>
          </a:p>
          <a:p>
            <a:pPr algn="ctr"/>
            <a:r>
              <a:rPr lang="ar-SY" sz="2200" b="1" dirty="0" smtClean="0">
                <a:solidFill>
                  <a:schemeClr val="tx1"/>
                </a:solidFill>
              </a:rPr>
              <a:t>رغبة الشخص بالمال ، لأنه وسيلة  لشراء سيارة يرغب بها</a:t>
            </a:r>
            <a:endParaRPr lang="ar-SY" sz="2200" b="1" dirty="0">
              <a:solidFill>
                <a:schemeClr val="tx1"/>
              </a:solidFill>
            </a:endParaRPr>
          </a:p>
        </p:txBody>
      </p:sp>
      <p:sp>
        <p:nvSpPr>
          <p:cNvPr id="7" name="مستطيل مستدير الزوايا 6"/>
          <p:cNvSpPr/>
          <p:nvPr/>
        </p:nvSpPr>
        <p:spPr>
          <a:xfrm>
            <a:off x="5004048" y="5517232"/>
            <a:ext cx="3813328" cy="1240806"/>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Y" sz="3200" b="1" dirty="0" smtClean="0">
                <a:solidFill>
                  <a:srgbClr val="FF0000"/>
                </a:solidFill>
              </a:rPr>
              <a:t>رغبات خارجية كلية </a:t>
            </a:r>
            <a:r>
              <a:rPr lang="ar-SY" sz="2400" b="1" dirty="0" smtClean="0"/>
              <a:t>يؤمن الشخص بأن اشباعها سيشكل الإشباع الكامل لرغبة أخرى .</a:t>
            </a:r>
            <a:endParaRPr lang="ar-SY" sz="2400" b="1" dirty="0"/>
          </a:p>
        </p:txBody>
      </p:sp>
      <p:sp>
        <p:nvSpPr>
          <p:cNvPr id="8" name="مستطيل ذو زوايا قطرية مستديرة 7"/>
          <p:cNvSpPr/>
          <p:nvPr/>
        </p:nvSpPr>
        <p:spPr>
          <a:xfrm>
            <a:off x="0" y="5409376"/>
            <a:ext cx="4860032" cy="1312814"/>
          </a:xfrm>
          <a:prstGeom prst="round2Diag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Y" sz="2400" b="1" dirty="0" smtClean="0">
                <a:solidFill>
                  <a:srgbClr val="FF0000"/>
                </a:solidFill>
              </a:rPr>
              <a:t>رغبات خارجية جزئية :</a:t>
            </a:r>
          </a:p>
          <a:p>
            <a:pPr algn="ctr"/>
            <a:r>
              <a:rPr lang="ar-SY" b="1" dirty="0" smtClean="0">
                <a:solidFill>
                  <a:schemeClr val="tx1"/>
                </a:solidFill>
              </a:rPr>
              <a:t>يؤمن الشخص بأن اشباعها سيكون حالة اشباع جزئي لموضوع رغبة أخرى </a:t>
            </a:r>
          </a:p>
          <a:p>
            <a:pPr algn="ctr"/>
            <a:r>
              <a:rPr lang="ar-SY" b="1" dirty="0" smtClean="0">
                <a:solidFill>
                  <a:schemeClr val="tx1"/>
                </a:solidFill>
              </a:rPr>
              <a:t>رغبة الشخص على سلسلة كتب لتكون جزء من</a:t>
            </a:r>
            <a:r>
              <a:rPr lang="ar-SY" sz="2000" b="1" dirty="0" smtClean="0">
                <a:solidFill>
                  <a:schemeClr val="tx1"/>
                </a:solidFill>
              </a:rPr>
              <a:t> مكتبته </a:t>
            </a:r>
            <a:endParaRPr lang="ar-SY" sz="2000" b="1" dirty="0">
              <a:solidFill>
                <a:schemeClr val="tx1"/>
              </a:solidFill>
            </a:endParaRPr>
          </a:p>
        </p:txBody>
      </p:sp>
      <p:cxnSp>
        <p:nvCxnSpPr>
          <p:cNvPr id="13" name="رابط منحني 12"/>
          <p:cNvCxnSpPr/>
          <p:nvPr/>
        </p:nvCxnSpPr>
        <p:spPr>
          <a:xfrm>
            <a:off x="5364088" y="3284984"/>
            <a:ext cx="2016224" cy="404976"/>
          </a:xfrm>
          <a:prstGeom prst="curvedConnector3">
            <a:avLst>
              <a:gd name="adj1" fmla="val 132389"/>
            </a:avLst>
          </a:prstGeom>
          <a:ln>
            <a:tailEnd type="arrow"/>
          </a:ln>
        </p:spPr>
        <p:style>
          <a:lnRef idx="3">
            <a:schemeClr val="dk1"/>
          </a:lnRef>
          <a:fillRef idx="0">
            <a:schemeClr val="dk1"/>
          </a:fillRef>
          <a:effectRef idx="2">
            <a:schemeClr val="dk1"/>
          </a:effectRef>
          <a:fontRef idx="minor">
            <a:schemeClr val="tx1"/>
          </a:fontRef>
        </p:style>
      </p:cxnSp>
      <p:cxnSp>
        <p:nvCxnSpPr>
          <p:cNvPr id="18" name="رابط منحني 17"/>
          <p:cNvCxnSpPr/>
          <p:nvPr/>
        </p:nvCxnSpPr>
        <p:spPr>
          <a:xfrm rot="10800000" flipV="1">
            <a:off x="1907704" y="3284984"/>
            <a:ext cx="3456384" cy="144014"/>
          </a:xfrm>
          <a:prstGeom prst="curvedConnector3">
            <a:avLst>
              <a:gd name="adj1" fmla="val 138626"/>
            </a:avLst>
          </a:prstGeom>
          <a:ln>
            <a:tailEnd type="arrow"/>
          </a:ln>
        </p:spPr>
        <p:style>
          <a:lnRef idx="3">
            <a:schemeClr val="dk1"/>
          </a:lnRef>
          <a:fillRef idx="0">
            <a:schemeClr val="dk1"/>
          </a:fillRef>
          <a:effectRef idx="2">
            <a:schemeClr val="dk1"/>
          </a:effectRef>
          <a:fontRef idx="minor">
            <a:schemeClr val="tx1"/>
          </a:fontRef>
        </p:style>
      </p:cxnSp>
      <p:cxnSp>
        <p:nvCxnSpPr>
          <p:cNvPr id="25" name="رابط كسهم مستقيم 24"/>
          <p:cNvCxnSpPr/>
          <p:nvPr/>
        </p:nvCxnSpPr>
        <p:spPr>
          <a:xfrm>
            <a:off x="3496600" y="5168984"/>
            <a:ext cx="2875600" cy="34824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7" name="رابط كسهم مستقيم 26"/>
          <p:cNvCxnSpPr/>
          <p:nvPr/>
        </p:nvCxnSpPr>
        <p:spPr>
          <a:xfrm flipH="1">
            <a:off x="1907704" y="5168984"/>
            <a:ext cx="1588896" cy="24039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04729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صورة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a:xfrm>
            <a:off x="0" y="0"/>
            <a:ext cx="9144000" cy="1196752"/>
          </a:xfrm>
        </p:spPr>
        <p:style>
          <a:lnRef idx="1">
            <a:schemeClr val="dk1"/>
          </a:lnRef>
          <a:fillRef idx="2">
            <a:schemeClr val="dk1"/>
          </a:fillRef>
          <a:effectRef idx="1">
            <a:schemeClr val="dk1"/>
          </a:effectRef>
          <a:fontRef idx="minor">
            <a:schemeClr val="dk1"/>
          </a:fontRef>
        </p:style>
        <p:txBody>
          <a:bodyPr>
            <a:normAutofit/>
          </a:bodyPr>
          <a:lstStyle/>
          <a:p>
            <a:r>
              <a:rPr lang="ar-SY" sz="5400" dirty="0" smtClean="0">
                <a:solidFill>
                  <a:srgbClr val="C00000"/>
                </a:solidFill>
                <a:cs typeface="PT Bold Broken" pitchFamily="2" charset="-78"/>
              </a:rPr>
              <a:t>نظـرية الســـعادة المنشـــودة  </a:t>
            </a:r>
            <a:endParaRPr lang="ar-SY" sz="5400" dirty="0">
              <a:solidFill>
                <a:srgbClr val="C00000"/>
              </a:solidFill>
              <a:cs typeface="PT Bold Broken" pitchFamily="2" charset="-78"/>
            </a:endParaRPr>
          </a:p>
        </p:txBody>
      </p:sp>
      <p:sp>
        <p:nvSpPr>
          <p:cNvPr id="3" name="عنصر نائب للمحتوى 2"/>
          <p:cNvSpPr>
            <a:spLocks noGrp="1"/>
          </p:cNvSpPr>
          <p:nvPr>
            <p:ph idx="1"/>
          </p:nvPr>
        </p:nvSpPr>
        <p:spPr>
          <a:xfrm>
            <a:off x="0" y="1124744"/>
            <a:ext cx="9144000" cy="5733256"/>
          </a:xfrm>
        </p:spPr>
        <p:txBody>
          <a:bodyPr/>
          <a:lstStyle/>
          <a:p>
            <a:pPr marL="0" indent="0" algn="ctr">
              <a:buNone/>
            </a:pPr>
            <a:r>
              <a:rPr lang="ar-SY" dirty="0"/>
              <a:t> </a:t>
            </a:r>
            <a:r>
              <a:rPr lang="ar-SY" dirty="0" smtClean="0"/>
              <a:t>تقسم هذه النظرية السعادة إلى ثلاث مكونات :</a:t>
            </a:r>
          </a:p>
          <a:p>
            <a:pPr marL="0" indent="0" algn="ctr">
              <a:buNone/>
            </a:pPr>
            <a:r>
              <a:rPr lang="ar-SY" sz="3600" b="1" dirty="0" smtClean="0">
                <a:solidFill>
                  <a:srgbClr val="C00000"/>
                </a:solidFill>
              </a:rPr>
              <a:t>الحياة السارة </a:t>
            </a:r>
            <a:r>
              <a:rPr lang="ar-SY" dirty="0" smtClean="0">
                <a:solidFill>
                  <a:srgbClr val="C00000"/>
                </a:solidFill>
              </a:rPr>
              <a:t>– </a:t>
            </a:r>
            <a:r>
              <a:rPr lang="ar-SY" sz="3600" b="1" dirty="0" smtClean="0">
                <a:solidFill>
                  <a:srgbClr val="C00000"/>
                </a:solidFill>
              </a:rPr>
              <a:t>الحياة المليئة بالالتزامات</a:t>
            </a:r>
            <a:r>
              <a:rPr lang="ar-SY" dirty="0" smtClean="0">
                <a:solidFill>
                  <a:srgbClr val="C00000"/>
                </a:solidFill>
              </a:rPr>
              <a:t> – </a:t>
            </a:r>
            <a:r>
              <a:rPr lang="ar-SY" sz="3600" b="1" dirty="0" smtClean="0">
                <a:solidFill>
                  <a:srgbClr val="C00000"/>
                </a:solidFill>
              </a:rPr>
              <a:t>الحياة ذات المعنى </a:t>
            </a:r>
            <a:endParaRPr lang="ar-SY" b="1" dirty="0" smtClean="0">
              <a:solidFill>
                <a:srgbClr val="C00000"/>
              </a:solidFill>
            </a:endParaRPr>
          </a:p>
          <a:p>
            <a:pPr marL="0" indent="0">
              <a:buNone/>
            </a:pPr>
            <a:endParaRPr lang="ar-SY" dirty="0"/>
          </a:p>
        </p:txBody>
      </p:sp>
      <p:graphicFrame>
        <p:nvGraphicFramePr>
          <p:cNvPr id="4" name="رسم تخطيطي 3"/>
          <p:cNvGraphicFramePr/>
          <p:nvPr>
            <p:extLst>
              <p:ext uri="{D42A27DB-BD31-4B8C-83A1-F6EECF244321}">
                <p14:modId xmlns:p14="http://schemas.microsoft.com/office/powerpoint/2010/main" val="526832493"/>
              </p:ext>
            </p:extLst>
          </p:nvPr>
        </p:nvGraphicFramePr>
        <p:xfrm>
          <a:off x="107504" y="2492896"/>
          <a:ext cx="8928992" cy="43651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6" name="صورة 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657600" y="2672917"/>
            <a:ext cx="1828800" cy="151216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7" name="صورة 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06569" y="2708921"/>
            <a:ext cx="1828800" cy="151216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208144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917915909"/>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1544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a:xfrm>
            <a:off x="467544" y="260648"/>
            <a:ext cx="8229600" cy="1143000"/>
          </a:xfrm>
        </p:spPr>
        <p:style>
          <a:lnRef idx="1">
            <a:schemeClr val="dk1"/>
          </a:lnRef>
          <a:fillRef idx="2">
            <a:schemeClr val="dk1"/>
          </a:fillRef>
          <a:effectRef idx="1">
            <a:schemeClr val="dk1"/>
          </a:effectRef>
          <a:fontRef idx="minor">
            <a:schemeClr val="dk1"/>
          </a:fontRef>
        </p:style>
        <p:txBody>
          <a:bodyPr>
            <a:normAutofit/>
          </a:bodyPr>
          <a:lstStyle/>
          <a:p>
            <a:r>
              <a:rPr lang="ar-SY" sz="6600" dirty="0" smtClean="0">
                <a:solidFill>
                  <a:srgbClr val="C00000"/>
                </a:solidFill>
                <a:cs typeface="PT Bold Broken" pitchFamily="2" charset="-78"/>
              </a:rPr>
              <a:t>التقــــويــم صـــ113</a:t>
            </a:r>
            <a:endParaRPr lang="ar-SY" sz="6600" dirty="0">
              <a:solidFill>
                <a:srgbClr val="C00000"/>
              </a:solidFill>
              <a:cs typeface="PT Bold Broken" pitchFamily="2" charset="-78"/>
            </a:endParaRPr>
          </a:p>
        </p:txBody>
      </p:sp>
      <p:sp>
        <p:nvSpPr>
          <p:cNvPr id="3" name="عنصر نائب للمحتوى 2"/>
          <p:cNvSpPr>
            <a:spLocks noGrp="1"/>
          </p:cNvSpPr>
          <p:nvPr>
            <p:ph idx="1"/>
          </p:nvPr>
        </p:nvSpPr>
        <p:spPr>
          <a:xfrm>
            <a:off x="0" y="1412776"/>
            <a:ext cx="9144000" cy="5445224"/>
          </a:xfrm>
        </p:spPr>
        <p:txBody>
          <a:bodyPr/>
          <a:lstStyle/>
          <a:p>
            <a:pPr marL="0" indent="0">
              <a:buNone/>
            </a:pPr>
            <a:r>
              <a:rPr lang="ar-SY" dirty="0" smtClean="0"/>
              <a:t>1- </a:t>
            </a:r>
            <a:r>
              <a:rPr lang="ar-SY" sz="4400" b="1" dirty="0" smtClean="0">
                <a:solidFill>
                  <a:srgbClr val="FFFF00"/>
                </a:solidFill>
              </a:rPr>
              <a:t>اختر الجواب الصحيح مما يأتي :</a:t>
            </a:r>
          </a:p>
          <a:p>
            <a:pPr marL="0" indent="0" algn="ctr">
              <a:buNone/>
            </a:pPr>
            <a:r>
              <a:rPr lang="ar-SY" dirty="0" smtClean="0"/>
              <a:t>تسمى بالإحساس الإيجابي الذي يختبره الأفراد  في حياتهم:</a:t>
            </a:r>
          </a:p>
          <a:p>
            <a:pPr marL="0" indent="0" algn="ctr">
              <a:buNone/>
            </a:pPr>
            <a:r>
              <a:rPr lang="ar-SY" dirty="0" smtClean="0"/>
              <a:t> المعنوية – التقييمية –</a:t>
            </a:r>
            <a:r>
              <a:rPr lang="ar-SY" b="1" u="sng" dirty="0" smtClean="0">
                <a:solidFill>
                  <a:srgbClr val="C00000"/>
                </a:solidFill>
              </a:rPr>
              <a:t> الملموسة </a:t>
            </a:r>
            <a:r>
              <a:rPr lang="ar-SY" dirty="0" smtClean="0"/>
              <a:t>-   خاصة</a:t>
            </a:r>
          </a:p>
          <a:p>
            <a:pPr marL="0" indent="0" algn="ctr">
              <a:buNone/>
            </a:pPr>
            <a:r>
              <a:rPr lang="ar-SY" dirty="0" smtClean="0"/>
              <a:t>تشير إلى أن السعادة الحقيقية ترتبط بالحياة ذات المعنى: </a:t>
            </a:r>
          </a:p>
          <a:p>
            <a:pPr marL="0" indent="0" algn="ctr">
              <a:buNone/>
            </a:pPr>
            <a:r>
              <a:rPr lang="ar-SY" b="1" u="sng" dirty="0" smtClean="0">
                <a:solidFill>
                  <a:srgbClr val="C00000"/>
                </a:solidFill>
              </a:rPr>
              <a:t>المعنوية</a:t>
            </a:r>
            <a:r>
              <a:rPr lang="ar-SY" dirty="0" smtClean="0"/>
              <a:t> – التقييمية – الملموسة – المحسوسة.</a:t>
            </a:r>
            <a:endParaRPr lang="ar-SY" dirty="0"/>
          </a:p>
        </p:txBody>
      </p:sp>
    </p:spTree>
    <p:extLst>
      <p:ext uri="{BB962C8B-B14F-4D97-AF65-F5344CB8AC3E}">
        <p14:creationId xmlns:p14="http://schemas.microsoft.com/office/powerpoint/2010/main" val="5619405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p:txBody>
          <a:bodyPr>
            <a:normAutofit/>
          </a:bodyPr>
          <a:lstStyle/>
          <a:p>
            <a:r>
              <a:rPr lang="ar-SY" sz="5400" dirty="0" smtClean="0">
                <a:solidFill>
                  <a:srgbClr val="C00000"/>
                </a:solidFill>
                <a:cs typeface="PT Bold Broken" pitchFamily="2" charset="-78"/>
              </a:rPr>
              <a:t>أحدد معنى المصطلحات الآتية </a:t>
            </a:r>
            <a:endParaRPr lang="ar-SY" sz="5400" dirty="0">
              <a:solidFill>
                <a:srgbClr val="C00000"/>
              </a:solidFill>
              <a:cs typeface="PT Bold Broken" pitchFamily="2" charset="-78"/>
            </a:endParaRPr>
          </a:p>
        </p:txBody>
      </p:sp>
      <p:sp>
        <p:nvSpPr>
          <p:cNvPr id="3" name="عنصر نائب للمحتوى 2"/>
          <p:cNvSpPr>
            <a:spLocks noGrp="1"/>
          </p:cNvSpPr>
          <p:nvPr>
            <p:ph idx="1"/>
          </p:nvPr>
        </p:nvSpPr>
        <p:spPr/>
        <p:txBody>
          <a:bodyPr anchor="ctr"/>
          <a:lstStyle/>
          <a:p>
            <a:pPr marL="0" indent="0" algn="ctr">
              <a:buNone/>
            </a:pPr>
            <a:r>
              <a:rPr lang="ar-SY" b="1" u="sng" dirty="0" smtClean="0">
                <a:solidFill>
                  <a:srgbClr val="C00000"/>
                </a:solidFill>
              </a:rPr>
              <a:t>الأمن النفسي:  </a:t>
            </a:r>
            <a:r>
              <a:rPr lang="ar-SY" dirty="0" smtClean="0"/>
              <a:t>يتحقق الأمن النفسي من تضافر جانبين داخلي يتمثل بعملية التوافق النفسي مع الذات وخارجي يتمثل بالتكيف الاجتماعي </a:t>
            </a:r>
          </a:p>
          <a:p>
            <a:pPr marL="0" indent="0" algn="ctr">
              <a:buNone/>
            </a:pPr>
            <a:r>
              <a:rPr lang="ar-SY" b="1" u="sng" dirty="0" smtClean="0">
                <a:solidFill>
                  <a:srgbClr val="C00000"/>
                </a:solidFill>
              </a:rPr>
              <a:t>الحياة ذات المعنى : </a:t>
            </a:r>
            <a:r>
              <a:rPr lang="ar-SY" dirty="0" smtClean="0"/>
              <a:t>تتضمن استخدام الفرد للمواهب الخاصة و تسخير ذلك في خدمة أهداف مهمة بالنسبة له </a:t>
            </a:r>
            <a:endParaRPr lang="ar-SY" dirty="0"/>
          </a:p>
        </p:txBody>
      </p:sp>
    </p:spTree>
    <p:extLst>
      <p:ext uri="{BB962C8B-B14F-4D97-AF65-F5344CB8AC3E}">
        <p14:creationId xmlns:p14="http://schemas.microsoft.com/office/powerpoint/2010/main" val="37806709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a:xfrm>
            <a:off x="0" y="0"/>
            <a:ext cx="9144000" cy="1196752"/>
          </a:xfrm>
        </p:spPr>
        <p:style>
          <a:lnRef idx="1">
            <a:schemeClr val="accent1"/>
          </a:lnRef>
          <a:fillRef idx="2">
            <a:schemeClr val="accent1"/>
          </a:fillRef>
          <a:effectRef idx="1">
            <a:schemeClr val="accent1"/>
          </a:effectRef>
          <a:fontRef idx="minor">
            <a:schemeClr val="dk1"/>
          </a:fontRef>
        </p:style>
        <p:txBody>
          <a:bodyPr>
            <a:normAutofit/>
          </a:bodyPr>
          <a:lstStyle/>
          <a:p>
            <a:r>
              <a:rPr lang="ar-SY" sz="6600" dirty="0" smtClean="0">
                <a:solidFill>
                  <a:srgbClr val="C00000"/>
                </a:solidFill>
                <a:cs typeface="PT Bold Broken" pitchFamily="2" charset="-78"/>
              </a:rPr>
              <a:t>أجيب عن الأسئلة الآتية  </a:t>
            </a:r>
            <a:endParaRPr lang="ar-SY" sz="6600" dirty="0">
              <a:solidFill>
                <a:srgbClr val="C00000"/>
              </a:solidFill>
              <a:cs typeface="PT Bold Broken" pitchFamily="2" charset="-78"/>
            </a:endParaRPr>
          </a:p>
        </p:txBody>
      </p:sp>
      <p:sp>
        <p:nvSpPr>
          <p:cNvPr id="3" name="عنصر نائب للمحتوى 2"/>
          <p:cNvSpPr>
            <a:spLocks noGrp="1"/>
          </p:cNvSpPr>
          <p:nvPr>
            <p:ph idx="1"/>
          </p:nvPr>
        </p:nvSpPr>
        <p:spPr>
          <a:xfrm>
            <a:off x="0" y="1484784"/>
            <a:ext cx="9144000" cy="5473824"/>
          </a:xfrm>
        </p:spPr>
        <p:txBody>
          <a:bodyPr>
            <a:normAutofit/>
          </a:bodyPr>
          <a:lstStyle/>
          <a:p>
            <a:pPr marL="0" indent="0">
              <a:buNone/>
            </a:pPr>
            <a:r>
              <a:rPr lang="ar-SY" dirty="0" smtClean="0"/>
              <a:t>1- </a:t>
            </a:r>
            <a:r>
              <a:rPr lang="ar-SY" b="1" dirty="0" smtClean="0"/>
              <a:t>السعادة ذات طبيعة معقدة ، أعلل ذلك ؟</a:t>
            </a:r>
          </a:p>
          <a:p>
            <a:pPr marL="0" lvl="0" indent="0" algn="ctr">
              <a:buNone/>
            </a:pPr>
            <a:r>
              <a:rPr lang="ar-SY" sz="4400" b="1" dirty="0" smtClean="0">
                <a:solidFill>
                  <a:srgbClr val="C00000"/>
                </a:solidFill>
              </a:rPr>
              <a:t> </a:t>
            </a:r>
            <a:r>
              <a:rPr lang="ar-SY" b="1" dirty="0" smtClean="0">
                <a:solidFill>
                  <a:srgbClr val="C00000"/>
                </a:solidFill>
              </a:rPr>
              <a:t>يرجع ذلك إلى التغيرات التكنولوجية والاجتماعية والاقتصادية و الثقافية الكثيرة  المتلاحقة  وتأثيرها الواضح في حياة الإنسان.</a:t>
            </a:r>
          </a:p>
          <a:p>
            <a:pPr marL="0" indent="0">
              <a:buNone/>
            </a:pPr>
            <a:r>
              <a:rPr lang="ar-SY" dirty="0" smtClean="0"/>
              <a:t>2- </a:t>
            </a:r>
            <a:r>
              <a:rPr lang="ar-SY" b="1" dirty="0" smtClean="0"/>
              <a:t>أوضح أهمية الجو الأسري الإيجابي في الشعور بالسعادة؟</a:t>
            </a:r>
          </a:p>
          <a:p>
            <a:pPr marL="0" indent="0" algn="ctr">
              <a:buNone/>
            </a:pPr>
            <a:r>
              <a:rPr lang="ar-SY" sz="2800" b="1" dirty="0" smtClean="0">
                <a:solidFill>
                  <a:srgbClr val="C00000"/>
                </a:solidFill>
              </a:rPr>
              <a:t>الأسرة هي أول وسط يحيط بالطفل ومنها يستمد خبراته الأولى التي تسهم في تكوين شخصيته وكلما كان الجو الأسري مفعماً بالمودة والمحبة بين أفراد الأسرة انعكس ذلك ايجابياً على سعادة أفراد الأسرة</a:t>
            </a:r>
          </a:p>
          <a:p>
            <a:pPr marL="0" lvl="0" indent="0" algn="ctr">
              <a:spcBef>
                <a:spcPts val="0"/>
              </a:spcBef>
              <a:buNone/>
            </a:pPr>
            <a:r>
              <a:rPr lang="ar-SY" dirty="0" smtClean="0"/>
              <a:t>3- </a:t>
            </a:r>
            <a:r>
              <a:rPr lang="ar-SY" b="1" dirty="0" smtClean="0"/>
              <a:t>أغلب الناس  يبحثون عن السعادة طويلة المدى ، أفسر ذلك؟</a:t>
            </a:r>
            <a:r>
              <a:rPr lang="ar-SY" sz="2400" b="1" dirty="0">
                <a:solidFill>
                  <a:prstClr val="black"/>
                </a:solidFill>
              </a:rPr>
              <a:t> </a:t>
            </a:r>
            <a:endParaRPr lang="ar-SY" sz="2400" b="1" dirty="0" smtClean="0">
              <a:solidFill>
                <a:prstClr val="black"/>
              </a:solidFill>
            </a:endParaRPr>
          </a:p>
          <a:p>
            <a:pPr marL="0" lvl="0" indent="0" algn="ctr">
              <a:spcBef>
                <a:spcPts val="0"/>
              </a:spcBef>
              <a:buNone/>
            </a:pPr>
            <a:r>
              <a:rPr lang="ar-SY" b="1" dirty="0" smtClean="0">
                <a:solidFill>
                  <a:srgbClr val="C00000"/>
                </a:solidFill>
              </a:rPr>
              <a:t>كونها </a:t>
            </a:r>
            <a:r>
              <a:rPr lang="ar-SY" b="1" dirty="0">
                <a:solidFill>
                  <a:srgbClr val="C00000"/>
                </a:solidFill>
              </a:rPr>
              <a:t>تعطي المرء شعوراً مستمراً بالسعادة ما يحسن حياته  وينطلق بفرح نحو الحياة </a:t>
            </a:r>
          </a:p>
          <a:p>
            <a:pPr marL="0" indent="0">
              <a:buNone/>
            </a:pPr>
            <a:endParaRPr lang="ar-SY" sz="4000" dirty="0" smtClean="0">
              <a:solidFill>
                <a:srgbClr val="C00000"/>
              </a:solidFill>
            </a:endParaRPr>
          </a:p>
        </p:txBody>
      </p:sp>
    </p:spTree>
    <p:extLst>
      <p:ext uri="{BB962C8B-B14F-4D97-AF65-F5344CB8AC3E}">
        <p14:creationId xmlns:p14="http://schemas.microsoft.com/office/powerpoint/2010/main" val="1786014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عنوان 1"/>
          <p:cNvSpPr>
            <a:spLocks noGrp="1"/>
          </p:cNvSpPr>
          <p:nvPr>
            <p:ph type="ctrTitle"/>
          </p:nvPr>
        </p:nvSpPr>
        <p:spPr>
          <a:xfrm>
            <a:off x="323528" y="260649"/>
            <a:ext cx="8820472" cy="1368152"/>
          </a:xfrm>
        </p:spPr>
        <p:txBody>
          <a:bodyPr>
            <a:normAutofit/>
          </a:bodyPr>
          <a:lstStyle/>
          <a:p>
            <a:pPr algn="r"/>
            <a:r>
              <a:rPr lang="ar-SY" sz="6600" dirty="0" smtClean="0">
                <a:solidFill>
                  <a:srgbClr val="0000CC"/>
                </a:solidFill>
                <a:cs typeface="PT Bold Broken" pitchFamily="2" charset="-78"/>
              </a:rPr>
              <a:t>قضية للمناقشة </a:t>
            </a:r>
            <a:endParaRPr lang="ar-SY" sz="6600" dirty="0">
              <a:solidFill>
                <a:srgbClr val="0000CC"/>
              </a:solidFill>
              <a:cs typeface="PT Bold Broken" pitchFamily="2" charset="-78"/>
            </a:endParaRPr>
          </a:p>
        </p:txBody>
      </p:sp>
      <p:sp>
        <p:nvSpPr>
          <p:cNvPr id="5" name="عنوان فرعي 4"/>
          <p:cNvSpPr>
            <a:spLocks noGrp="1"/>
          </p:cNvSpPr>
          <p:nvPr>
            <p:ph type="subTitle" idx="1"/>
          </p:nvPr>
        </p:nvSpPr>
        <p:spPr>
          <a:xfrm>
            <a:off x="0" y="1628800"/>
            <a:ext cx="9144000" cy="5229200"/>
          </a:xfrm>
        </p:spPr>
        <p:txBody>
          <a:bodyPr anchor="ctr"/>
          <a:lstStyle/>
          <a:p>
            <a:endParaRPr lang="ar-SY" dirty="0" smtClean="0"/>
          </a:p>
          <a:p>
            <a:r>
              <a:rPr lang="ar-SY" sz="7200" b="1" dirty="0" smtClean="0">
                <a:solidFill>
                  <a:srgbClr val="FF0000"/>
                </a:solidFill>
              </a:rPr>
              <a:t>من يحصل على السعادة عليه أن يشرك آخرين فيها</a:t>
            </a:r>
          </a:p>
          <a:p>
            <a:r>
              <a:rPr lang="ar-SY" sz="7200" b="1" dirty="0" smtClean="0">
                <a:solidFill>
                  <a:srgbClr val="FF0000"/>
                </a:solidFill>
              </a:rPr>
              <a:t> فالسعادة ولدت توأماً</a:t>
            </a:r>
            <a:endParaRPr lang="ar-SY" sz="7200" b="1" dirty="0">
              <a:solidFill>
                <a:srgbClr val="FF0000"/>
              </a:solidFill>
            </a:endParaRPr>
          </a:p>
        </p:txBody>
      </p:sp>
      <p:pic>
        <p:nvPicPr>
          <p:cNvPr id="4" name="عنصر نائب للمحتوى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0" y="32370"/>
            <a:ext cx="2915816" cy="1668438"/>
          </a:xfrm>
        </p:spPr>
      </p:pic>
    </p:spTree>
    <p:extLst>
      <p:ext uri="{BB962C8B-B14F-4D97-AF65-F5344CB8AC3E}">
        <p14:creationId xmlns:p14="http://schemas.microsoft.com/office/powerpoint/2010/main" val="1456252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p:txBody>
          <a:bodyPr>
            <a:normAutofit/>
          </a:bodyPr>
          <a:lstStyle/>
          <a:p>
            <a:r>
              <a:rPr lang="ar-SY" sz="6000" dirty="0" smtClean="0">
                <a:solidFill>
                  <a:srgbClr val="C00000"/>
                </a:solidFill>
                <a:cs typeface="PT Bold Broken" pitchFamily="2" charset="-78"/>
              </a:rPr>
              <a:t>أجيب عن السؤالين الآتيين</a:t>
            </a:r>
            <a:endParaRPr lang="ar-SY" sz="6000" dirty="0">
              <a:solidFill>
                <a:srgbClr val="C00000"/>
              </a:solidFill>
              <a:cs typeface="PT Bold Broken" pitchFamily="2" charset="-78"/>
            </a:endParaRPr>
          </a:p>
        </p:txBody>
      </p:sp>
      <p:sp>
        <p:nvSpPr>
          <p:cNvPr id="3" name="عنصر نائب للمحتوى 2"/>
          <p:cNvSpPr>
            <a:spLocks noGrp="1"/>
          </p:cNvSpPr>
          <p:nvPr>
            <p:ph idx="1"/>
          </p:nvPr>
        </p:nvSpPr>
        <p:spPr>
          <a:xfrm>
            <a:off x="0" y="1600200"/>
            <a:ext cx="9144000" cy="5257800"/>
          </a:xfrm>
        </p:spPr>
        <p:txBody>
          <a:bodyPr>
            <a:normAutofit/>
          </a:bodyPr>
          <a:lstStyle/>
          <a:p>
            <a:pPr marL="0" indent="0">
              <a:buNone/>
            </a:pPr>
            <a:r>
              <a:rPr lang="ar-SY" sz="2800" b="1" dirty="0" smtClean="0"/>
              <a:t>1- أذكر مصادر السعادة </a:t>
            </a:r>
            <a:r>
              <a:rPr lang="ar-SY" dirty="0" smtClean="0"/>
              <a:t>.</a:t>
            </a:r>
          </a:p>
          <a:p>
            <a:pPr marL="0" indent="0">
              <a:buNone/>
            </a:pPr>
            <a:r>
              <a:rPr lang="ar-SY" b="1" u="sng" dirty="0" smtClean="0">
                <a:solidFill>
                  <a:srgbClr val="C00000"/>
                </a:solidFill>
              </a:rPr>
              <a:t>مصادر شخصية : </a:t>
            </a:r>
            <a:r>
              <a:rPr lang="ar-SY" dirty="0" smtClean="0"/>
              <a:t>الصحة – النجاح الدراسي والمهني – وجود أهداف محددة – الثقة بالنفس.</a:t>
            </a:r>
          </a:p>
          <a:p>
            <a:pPr marL="0" indent="0">
              <a:buNone/>
            </a:pPr>
            <a:r>
              <a:rPr lang="ar-SY" b="1" u="sng" dirty="0" smtClean="0">
                <a:solidFill>
                  <a:srgbClr val="C00000"/>
                </a:solidFill>
              </a:rPr>
              <a:t>مصادر اجتماعية : </a:t>
            </a:r>
            <a:r>
              <a:rPr lang="ar-SY" dirty="0" smtClean="0"/>
              <a:t>الجو الأسري الإيجابي – وجود أصدقاء في  حياة الشخص – أنشطة لوقت الفراغ وممارستها بشكل منتظم</a:t>
            </a:r>
          </a:p>
          <a:p>
            <a:pPr marL="0" indent="0">
              <a:buNone/>
            </a:pPr>
            <a:r>
              <a:rPr lang="ar-SY" sz="2800" b="1" dirty="0" smtClean="0"/>
              <a:t>2- أوضح بالأمثلة الفرق بين السعادة قصيرة المدى والسعادة طويلة المدى ؟</a:t>
            </a:r>
          </a:p>
          <a:p>
            <a:pPr marL="0" indent="0">
              <a:buNone/>
            </a:pPr>
            <a:endParaRPr lang="ar-SY" dirty="0" smtClean="0"/>
          </a:p>
        </p:txBody>
      </p:sp>
      <p:graphicFrame>
        <p:nvGraphicFramePr>
          <p:cNvPr id="5" name="جدول 4"/>
          <p:cNvGraphicFramePr>
            <a:graphicFrameLocks noGrp="1"/>
          </p:cNvGraphicFramePr>
          <p:nvPr>
            <p:extLst>
              <p:ext uri="{D42A27DB-BD31-4B8C-83A1-F6EECF244321}">
                <p14:modId xmlns:p14="http://schemas.microsoft.com/office/powerpoint/2010/main" val="3968565715"/>
              </p:ext>
            </p:extLst>
          </p:nvPr>
        </p:nvGraphicFramePr>
        <p:xfrm>
          <a:off x="0" y="4941168"/>
          <a:ext cx="9036496" cy="1555000"/>
        </p:xfrm>
        <a:graphic>
          <a:graphicData uri="http://schemas.openxmlformats.org/drawingml/2006/table">
            <a:tbl>
              <a:tblPr rtl="1" firstRow="1" bandRow="1">
                <a:tableStyleId>{00A15C55-8517-42AA-B614-E9B94910E393}</a:tableStyleId>
              </a:tblPr>
              <a:tblGrid>
                <a:gridCol w="4518248"/>
                <a:gridCol w="4518248"/>
              </a:tblGrid>
              <a:tr h="504056">
                <a:tc>
                  <a:txBody>
                    <a:bodyPr/>
                    <a:lstStyle/>
                    <a:p>
                      <a:pPr algn="ctr" rtl="1"/>
                      <a:r>
                        <a:rPr lang="ar-SY" sz="2800" dirty="0" smtClean="0"/>
                        <a:t>السعادة  قصيرة المدى</a:t>
                      </a:r>
                      <a:endParaRPr lang="ar-SY" sz="2800" dirty="0">
                        <a:solidFill>
                          <a:srgbClr val="C00000"/>
                        </a:solidFill>
                      </a:endParaRPr>
                    </a:p>
                  </a:txBody>
                  <a:tcPr/>
                </a:tc>
                <a:tc>
                  <a:txBody>
                    <a:bodyPr/>
                    <a:lstStyle/>
                    <a:p>
                      <a:pPr algn="ctr" rtl="1"/>
                      <a:r>
                        <a:rPr lang="ar-SY" sz="2800" dirty="0" smtClean="0"/>
                        <a:t>السعادة طويلة المدى </a:t>
                      </a:r>
                      <a:endParaRPr lang="ar-SY" sz="2800" dirty="0">
                        <a:solidFill>
                          <a:srgbClr val="C00000"/>
                        </a:solidFill>
                      </a:endParaRPr>
                    </a:p>
                  </a:txBody>
                  <a:tcPr/>
                </a:tc>
              </a:tr>
              <a:tr h="1036840">
                <a:tc>
                  <a:txBody>
                    <a:bodyPr/>
                    <a:lstStyle/>
                    <a:p>
                      <a:pPr rtl="1"/>
                      <a:r>
                        <a:rPr lang="ar-SY" dirty="0" smtClean="0"/>
                        <a:t>تدوم فترة قصيرة وترتبط بحدث عابر (سار) النجاح في تحقيق هدف مرحلي – اللقاء بصديق قديم </a:t>
                      </a:r>
                      <a:endParaRPr lang="ar-SY" dirty="0"/>
                    </a:p>
                  </a:txBody>
                  <a:tcPr/>
                </a:tc>
                <a:tc>
                  <a:txBody>
                    <a:bodyPr/>
                    <a:lstStyle/>
                    <a:p>
                      <a:pPr rtl="1"/>
                      <a:r>
                        <a:rPr lang="ar-SY" dirty="0" smtClean="0"/>
                        <a:t>تدوم فترة زمنية طويلة  و أغلب الناس يبحثون عنها كونها تعطي المرء شعوراً مستمراً بالسعادة ما يحسن حياته ( الصحة- الثقافة – الأمان – التطور)</a:t>
                      </a:r>
                      <a:endParaRPr lang="ar-SY" dirty="0"/>
                    </a:p>
                  </a:txBody>
                  <a:tcPr/>
                </a:tc>
              </a:tr>
            </a:tbl>
          </a:graphicData>
        </a:graphic>
      </p:graphicFrame>
    </p:spTree>
    <p:extLst>
      <p:ext uri="{BB962C8B-B14F-4D97-AF65-F5344CB8AC3E}">
        <p14:creationId xmlns:p14="http://schemas.microsoft.com/office/powerpoint/2010/main" val="32733438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a:xfrm>
            <a:off x="0" y="0"/>
            <a:ext cx="9144000" cy="1417638"/>
          </a:xfrm>
        </p:spPr>
        <p:style>
          <a:lnRef idx="1">
            <a:schemeClr val="dk1"/>
          </a:lnRef>
          <a:fillRef idx="2">
            <a:schemeClr val="dk1"/>
          </a:fillRef>
          <a:effectRef idx="1">
            <a:schemeClr val="dk1"/>
          </a:effectRef>
          <a:fontRef idx="minor">
            <a:schemeClr val="dk1"/>
          </a:fontRef>
        </p:style>
        <p:txBody>
          <a:bodyPr>
            <a:normAutofit/>
          </a:bodyPr>
          <a:lstStyle/>
          <a:p>
            <a:r>
              <a:rPr lang="ar-SY" sz="6600" dirty="0" smtClean="0">
                <a:solidFill>
                  <a:srgbClr val="C00000"/>
                </a:solidFill>
                <a:cs typeface="PT Bold Broken" pitchFamily="2" charset="-78"/>
              </a:rPr>
              <a:t>أعــالج الموضــوع الآتــــي </a:t>
            </a:r>
            <a:endParaRPr lang="ar-SY" sz="6600" dirty="0">
              <a:solidFill>
                <a:srgbClr val="C00000"/>
              </a:solidFill>
              <a:cs typeface="PT Bold Broken" pitchFamily="2" charset="-78"/>
            </a:endParaRPr>
          </a:p>
        </p:txBody>
      </p:sp>
      <p:sp>
        <p:nvSpPr>
          <p:cNvPr id="3" name="عنصر نائب للمحتوى 2"/>
          <p:cNvSpPr>
            <a:spLocks noGrp="1"/>
          </p:cNvSpPr>
          <p:nvPr>
            <p:ph idx="1"/>
          </p:nvPr>
        </p:nvSpPr>
        <p:spPr>
          <a:xfrm>
            <a:off x="0" y="1600200"/>
            <a:ext cx="9144000" cy="5257800"/>
          </a:xfrm>
        </p:spPr>
        <p:txBody>
          <a:bodyPr/>
          <a:lstStyle/>
          <a:p>
            <a:pPr marL="0" indent="0">
              <a:buNone/>
            </a:pPr>
            <a:r>
              <a:rPr lang="ar-SY" b="1" dirty="0" smtClean="0"/>
              <a:t>أقدم رؤية أوضح فيها طبيعة الشعور بالسعادة؟</a:t>
            </a:r>
          </a:p>
          <a:p>
            <a:pPr marL="542925" indent="0">
              <a:buNone/>
            </a:pPr>
            <a:r>
              <a:rPr lang="ar-SY" dirty="0"/>
              <a:t> </a:t>
            </a:r>
            <a:r>
              <a:rPr lang="ar-SY" b="1" u="sng" dirty="0" smtClean="0">
                <a:solidFill>
                  <a:srgbClr val="C00000"/>
                </a:solidFill>
              </a:rPr>
              <a:t>المقدمة : </a:t>
            </a:r>
            <a:r>
              <a:rPr lang="ar-SY" dirty="0" smtClean="0"/>
              <a:t>أية مقدمة مناسبة (تعريف السعادة)</a:t>
            </a:r>
          </a:p>
          <a:p>
            <a:pPr marL="542925" indent="0">
              <a:buNone/>
            </a:pPr>
            <a:r>
              <a:rPr lang="ar-SY" b="1" u="sng" dirty="0" smtClean="0">
                <a:solidFill>
                  <a:srgbClr val="C00000"/>
                </a:solidFill>
              </a:rPr>
              <a:t>صلب الموضوع </a:t>
            </a:r>
            <a:r>
              <a:rPr lang="ar-SY" u="sng" dirty="0" smtClean="0">
                <a:solidFill>
                  <a:srgbClr val="C00000"/>
                </a:solidFill>
              </a:rPr>
              <a:t>:</a:t>
            </a:r>
          </a:p>
          <a:p>
            <a:pPr marL="542925" indent="0">
              <a:buNone/>
            </a:pPr>
            <a:r>
              <a:rPr lang="ar-SY" dirty="0" smtClean="0"/>
              <a:t>شرح معنى السعادة و أنواعها ومستوياتها ومصادرها.</a:t>
            </a:r>
          </a:p>
          <a:p>
            <a:pPr marL="542925" indent="0">
              <a:buNone/>
            </a:pPr>
            <a:r>
              <a:rPr lang="ar-SY" b="1" u="sng" dirty="0" smtClean="0">
                <a:solidFill>
                  <a:srgbClr val="C00000"/>
                </a:solidFill>
              </a:rPr>
              <a:t>النتيجة : </a:t>
            </a:r>
            <a:r>
              <a:rPr lang="ar-SY" dirty="0" smtClean="0"/>
              <a:t>أية نتيجة مناسبة </a:t>
            </a:r>
          </a:p>
          <a:p>
            <a:pPr marL="542925" indent="0">
              <a:buNone/>
            </a:pPr>
            <a:r>
              <a:rPr lang="ar-SY" b="1" u="sng" dirty="0" smtClean="0">
                <a:solidFill>
                  <a:srgbClr val="C00000"/>
                </a:solidFill>
              </a:rPr>
              <a:t>الرأي الشخصي : </a:t>
            </a:r>
            <a:r>
              <a:rPr lang="ar-SY" dirty="0" smtClean="0"/>
              <a:t>معلل وواضح</a:t>
            </a:r>
            <a:endParaRPr lang="ar-SY" dirty="0"/>
          </a:p>
        </p:txBody>
      </p:sp>
    </p:spTree>
    <p:extLst>
      <p:ext uri="{BB962C8B-B14F-4D97-AF65-F5344CB8AC3E}">
        <p14:creationId xmlns:p14="http://schemas.microsoft.com/office/powerpoint/2010/main" val="16070609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7999"/>
          </a:xfrm>
          <a:prstGeom prst="rect">
            <a:avLst/>
          </a:prstGeom>
        </p:spPr>
      </p:pic>
      <p:sp>
        <p:nvSpPr>
          <p:cNvPr id="3" name="عنصر نائب للمحتوى 2"/>
          <p:cNvSpPr>
            <a:spLocks noGrp="1"/>
          </p:cNvSpPr>
          <p:nvPr>
            <p:ph idx="1"/>
          </p:nvPr>
        </p:nvSpPr>
        <p:spPr>
          <a:xfrm>
            <a:off x="0" y="0"/>
            <a:ext cx="9144000" cy="6858000"/>
          </a:xfrm>
        </p:spPr>
        <p:txBody>
          <a:bodyPr anchor="ctr">
            <a:normAutofit/>
          </a:bodyPr>
          <a:lstStyle/>
          <a:p>
            <a:pPr marL="0" indent="0" algn="ctr">
              <a:buNone/>
            </a:pPr>
            <a:r>
              <a:rPr lang="ar-SY" sz="4400" dirty="0" smtClean="0">
                <a:solidFill>
                  <a:srgbClr val="FFFF00"/>
                </a:solidFill>
                <a:cs typeface="PT Bold Broken" pitchFamily="2" charset="-78"/>
              </a:rPr>
              <a:t>تمنياتنا لطلابنا الأعزاء بالتوفيق والنجاح والسعادة الدائمة</a:t>
            </a:r>
          </a:p>
          <a:p>
            <a:pPr marL="0" indent="0" algn="ctr">
              <a:buNone/>
            </a:pPr>
            <a:r>
              <a:rPr lang="ar-SY" sz="4400" dirty="0" smtClean="0">
                <a:solidFill>
                  <a:srgbClr val="FFFF00"/>
                </a:solidFill>
                <a:cs typeface="PT Bold Broken" pitchFamily="2" charset="-78"/>
              </a:rPr>
              <a:t>أ. شـــاكر محـــمد</a:t>
            </a:r>
            <a:endParaRPr lang="ar-SY" sz="4400" dirty="0">
              <a:solidFill>
                <a:srgbClr val="FFFF00"/>
              </a:solidFill>
              <a:cs typeface="PT Bold Broken" pitchFamily="2" charset="-78"/>
            </a:endParaRPr>
          </a:p>
        </p:txBody>
      </p:sp>
    </p:spTree>
    <p:extLst>
      <p:ext uri="{BB962C8B-B14F-4D97-AF65-F5344CB8AC3E}">
        <p14:creationId xmlns:p14="http://schemas.microsoft.com/office/powerpoint/2010/main" val="3016404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p:txBody>
          <a:bodyPr>
            <a:normAutofit/>
          </a:bodyPr>
          <a:lstStyle/>
          <a:p>
            <a:r>
              <a:rPr lang="ar-SY" sz="5400" dirty="0" smtClean="0">
                <a:solidFill>
                  <a:srgbClr val="FF0000"/>
                </a:solidFill>
                <a:cs typeface="PT Bold Broken" pitchFamily="2" charset="-78"/>
              </a:rPr>
              <a:t>أولاً – معنى السعادة</a:t>
            </a:r>
            <a:endParaRPr lang="ar-SY" sz="5400" dirty="0">
              <a:solidFill>
                <a:srgbClr val="FF0000"/>
              </a:solidFill>
              <a:cs typeface="PT Bold Broken" pitchFamily="2" charset="-78"/>
            </a:endParaRPr>
          </a:p>
        </p:txBody>
      </p:sp>
      <p:sp>
        <p:nvSpPr>
          <p:cNvPr id="3" name="عنصر نائب للمحتوى 2"/>
          <p:cNvSpPr>
            <a:spLocks noGrp="1"/>
          </p:cNvSpPr>
          <p:nvPr>
            <p:ph idx="1"/>
          </p:nvPr>
        </p:nvSpPr>
        <p:spPr>
          <a:xfrm>
            <a:off x="0" y="1600200"/>
            <a:ext cx="9144000" cy="5257800"/>
          </a:xfrm>
        </p:spPr>
        <p:txBody>
          <a:bodyPr>
            <a:normAutofit fontScale="92500"/>
          </a:bodyPr>
          <a:lstStyle/>
          <a:p>
            <a:pPr marL="0" indent="0">
              <a:buNone/>
            </a:pPr>
            <a:r>
              <a:rPr lang="ar-SY" dirty="0" smtClean="0"/>
              <a:t>السعادة من المفاهيم المرتبطة بالرضا والراحة ، أي تجد النفس البشرية الهدوء وراحة البــــال .</a:t>
            </a:r>
          </a:p>
          <a:p>
            <a:pPr marL="0" indent="0">
              <a:buNone/>
            </a:pPr>
            <a:r>
              <a:rPr lang="ar-SY" dirty="0" smtClean="0"/>
              <a:t>وهي مفهوم من غير الممكن رؤيته ولمسه بل يظهر على الفرد الذي يعيش في داخل محيطها.</a:t>
            </a:r>
          </a:p>
          <a:p>
            <a:pPr marL="0" indent="0">
              <a:buNone/>
            </a:pPr>
            <a:r>
              <a:rPr lang="ar-SY" dirty="0" smtClean="0"/>
              <a:t>تتحدد السعادة في علم النفس الإيجابي من خلال </a:t>
            </a:r>
            <a:r>
              <a:rPr lang="ar-SY" sz="3000" b="1" u="sng" dirty="0" smtClean="0">
                <a:solidFill>
                  <a:srgbClr val="FF0000"/>
                </a:solidFill>
              </a:rPr>
              <a:t>محدداتها وعواملها  وهي :</a:t>
            </a:r>
          </a:p>
          <a:p>
            <a:pPr marL="0" indent="0">
              <a:buNone/>
            </a:pPr>
            <a:r>
              <a:rPr lang="ar-SY" dirty="0" smtClean="0"/>
              <a:t>1- التمكن من تحقيق الأهداف المرجوة.</a:t>
            </a:r>
          </a:p>
          <a:p>
            <a:pPr marL="0" indent="0">
              <a:buNone/>
            </a:pPr>
            <a:r>
              <a:rPr lang="ar-SY" dirty="0" smtClean="0"/>
              <a:t>2- الوصول إلى الطموحات التي يسعى الفرد إليها.</a:t>
            </a:r>
          </a:p>
          <a:p>
            <a:pPr marL="0" indent="0">
              <a:buNone/>
            </a:pPr>
            <a:r>
              <a:rPr lang="ar-SY" dirty="0" smtClean="0"/>
              <a:t>3- توظيف القدرات للوصول إلى مرحلة الرضا عن الذات وعن الآخرين.</a:t>
            </a:r>
          </a:p>
          <a:p>
            <a:pPr marL="0" indent="0">
              <a:buNone/>
            </a:pPr>
            <a:r>
              <a:rPr lang="ar-SY" dirty="0" smtClean="0"/>
              <a:t> </a:t>
            </a:r>
            <a:endParaRPr lang="ar-SY" dirty="0"/>
          </a:p>
        </p:txBody>
      </p:sp>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3093"/>
            <a:ext cx="1828800" cy="104775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88044" y="5797214"/>
            <a:ext cx="1828800" cy="104775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2878177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a:xfrm>
            <a:off x="0" y="27339"/>
            <a:ext cx="9144000" cy="6830661"/>
          </a:xfrm>
        </p:spPr>
        <p:txBody>
          <a:bodyPr/>
          <a:lstStyle/>
          <a:p>
            <a:r>
              <a:rPr lang="ar-SY" b="1" dirty="0" smtClean="0">
                <a:solidFill>
                  <a:srgbClr val="0000CC"/>
                </a:solidFill>
              </a:rPr>
              <a:t>يختلف مفهوم السعادة من فرد ، إلا أنها شعور عام و مشترك بين الناس وهي هدف الجميع .</a:t>
            </a:r>
            <a:br>
              <a:rPr lang="ar-SY" b="1" dirty="0" smtClean="0">
                <a:solidFill>
                  <a:srgbClr val="0000CC"/>
                </a:solidFill>
              </a:rPr>
            </a:br>
            <a:r>
              <a:rPr lang="ar-SY" b="1" dirty="0" smtClean="0">
                <a:solidFill>
                  <a:srgbClr val="0000CC"/>
                </a:solidFill>
              </a:rPr>
              <a:t>الناس تختلف في طباعها واتجاهاتها:</a:t>
            </a:r>
            <a:br>
              <a:rPr lang="ar-SY" b="1" dirty="0" smtClean="0">
                <a:solidFill>
                  <a:srgbClr val="0000CC"/>
                </a:solidFill>
              </a:rPr>
            </a:br>
            <a:r>
              <a:rPr lang="ar-SY" b="1" dirty="0" smtClean="0">
                <a:solidFill>
                  <a:srgbClr val="0000CC"/>
                </a:solidFill>
              </a:rPr>
              <a:t>البعض يرى </a:t>
            </a:r>
            <a:r>
              <a:rPr lang="ar-SY" b="1" u="sng" dirty="0" smtClean="0">
                <a:solidFill>
                  <a:srgbClr val="0000CC"/>
                </a:solidFill>
              </a:rPr>
              <a:t>السعادة</a:t>
            </a:r>
            <a:r>
              <a:rPr lang="ar-SY" b="1" dirty="0" smtClean="0">
                <a:solidFill>
                  <a:srgbClr val="0000CC"/>
                </a:solidFill>
              </a:rPr>
              <a:t> </a:t>
            </a:r>
            <a:r>
              <a:rPr lang="ar-SY" b="1" u="sng" dirty="0" smtClean="0">
                <a:solidFill>
                  <a:srgbClr val="0070C0"/>
                </a:solidFill>
              </a:rPr>
              <a:t>بالمال.</a:t>
            </a:r>
            <a:r>
              <a:rPr lang="ar-SY" b="1" dirty="0" smtClean="0">
                <a:solidFill>
                  <a:srgbClr val="0000CC"/>
                </a:solidFill>
              </a:rPr>
              <a:t/>
            </a:r>
            <a:br>
              <a:rPr lang="ar-SY" b="1" dirty="0" smtClean="0">
                <a:solidFill>
                  <a:srgbClr val="0000CC"/>
                </a:solidFill>
              </a:rPr>
            </a:br>
            <a:r>
              <a:rPr lang="ar-SY" b="1" dirty="0" smtClean="0">
                <a:solidFill>
                  <a:srgbClr val="0000CC"/>
                </a:solidFill>
              </a:rPr>
              <a:t>والبعض يراها  </a:t>
            </a:r>
            <a:r>
              <a:rPr lang="ar-SY" b="1" u="sng" dirty="0" smtClean="0">
                <a:solidFill>
                  <a:srgbClr val="0070C0"/>
                </a:solidFill>
              </a:rPr>
              <a:t>بالإنجاز والنجاح</a:t>
            </a:r>
            <a:endParaRPr lang="ar-SY" b="1" u="sng" dirty="0">
              <a:solidFill>
                <a:srgbClr val="0070C0"/>
              </a:solidFill>
            </a:endParaRPr>
          </a:p>
        </p:txBody>
      </p:sp>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3848" y="27339"/>
            <a:ext cx="3096344" cy="1673469"/>
          </a:xfrm>
          <a:prstGeom prst="rect">
            <a:avLst/>
          </a:prstGeom>
        </p:spPr>
      </p:pic>
    </p:spTree>
    <p:extLst>
      <p:ext uri="{BB962C8B-B14F-4D97-AF65-F5344CB8AC3E}">
        <p14:creationId xmlns:p14="http://schemas.microsoft.com/office/powerpoint/2010/main" val="3409756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SY" dirty="0" smtClean="0">
                <a:solidFill>
                  <a:srgbClr val="C00000"/>
                </a:solidFill>
                <a:cs typeface="PT Bold Broken" pitchFamily="2" charset="-78"/>
              </a:rPr>
              <a:t>ثانياً : أنواع السعادة و مستوياتها </a:t>
            </a:r>
            <a:endParaRPr lang="ar-SY" dirty="0">
              <a:solidFill>
                <a:srgbClr val="C00000"/>
              </a:solidFill>
              <a:cs typeface="PT Bold Broken" pitchFamily="2" charset="-78"/>
            </a:endParaRPr>
          </a:p>
        </p:txBody>
      </p:sp>
      <p:sp>
        <p:nvSpPr>
          <p:cNvPr id="6" name="شكل بيضاوي 5"/>
          <p:cNvSpPr/>
          <p:nvPr/>
        </p:nvSpPr>
        <p:spPr>
          <a:xfrm>
            <a:off x="4909646" y="2420888"/>
            <a:ext cx="3779912" cy="3635464"/>
          </a:xfrm>
          <a:prstGeom prst="ellipse">
            <a:avLst/>
          </a:prstGeom>
          <a:scene3d>
            <a:camera prst="orthographicFront"/>
            <a:lightRig rig="threePt" dir="t"/>
          </a:scene3d>
          <a:sp3d>
            <a:bevelT prst="slope"/>
          </a:sp3d>
        </p:spPr>
        <p:style>
          <a:lnRef idx="1">
            <a:schemeClr val="accent1"/>
          </a:lnRef>
          <a:fillRef idx="2">
            <a:schemeClr val="accent1"/>
          </a:fillRef>
          <a:effectRef idx="1">
            <a:schemeClr val="accent1"/>
          </a:effectRef>
          <a:fontRef idx="minor">
            <a:schemeClr val="dk1"/>
          </a:fontRef>
        </p:style>
        <p:txBody>
          <a:bodyPr rtlCol="1" anchor="ctr"/>
          <a:lstStyle/>
          <a:p>
            <a:pPr algn="ctr"/>
            <a:r>
              <a:rPr lang="ar-SY" sz="3600" b="1" dirty="0" smtClean="0">
                <a:solidFill>
                  <a:srgbClr val="C00000"/>
                </a:solidFill>
              </a:rPr>
              <a:t>السعادة المؤقتة </a:t>
            </a:r>
          </a:p>
          <a:p>
            <a:pPr algn="ctr"/>
            <a:r>
              <a:rPr lang="ar-SY" sz="2400" dirty="0" smtClean="0"/>
              <a:t>تدوم فترة قصيرة من الزمن </a:t>
            </a:r>
          </a:p>
          <a:p>
            <a:pPr algn="ctr"/>
            <a:r>
              <a:rPr lang="ar-SY" sz="2400" dirty="0" smtClean="0"/>
              <a:t>ترتبط بموقف </a:t>
            </a:r>
            <a:r>
              <a:rPr lang="ar-SY" sz="2400" dirty="0" smtClean="0"/>
              <a:t>أو حدث  </a:t>
            </a:r>
            <a:r>
              <a:rPr lang="ar-SY" sz="2400" dirty="0" smtClean="0"/>
              <a:t>عابر يشعر به الفرد  ثم  يعود إلى حالته  الانفعالية العادية</a:t>
            </a:r>
            <a:endParaRPr lang="ar-SY" sz="2400" dirty="0"/>
          </a:p>
        </p:txBody>
      </p:sp>
      <p:sp>
        <p:nvSpPr>
          <p:cNvPr id="7" name="شكل بيضاوي 6"/>
          <p:cNvSpPr/>
          <p:nvPr/>
        </p:nvSpPr>
        <p:spPr>
          <a:xfrm>
            <a:off x="755084" y="2420888"/>
            <a:ext cx="3528392" cy="3686552"/>
          </a:xfrm>
          <a:prstGeom prst="ellipse">
            <a:avLst/>
          </a:prstGeom>
          <a:scene3d>
            <a:camera prst="orthographicFront"/>
            <a:lightRig rig="threePt" dir="t"/>
          </a:scene3d>
          <a:sp3d>
            <a:bevelT prst="slope"/>
          </a:sp3d>
        </p:spPr>
        <p:style>
          <a:lnRef idx="1">
            <a:schemeClr val="accent3"/>
          </a:lnRef>
          <a:fillRef idx="2">
            <a:schemeClr val="accent3"/>
          </a:fillRef>
          <a:effectRef idx="1">
            <a:schemeClr val="accent3"/>
          </a:effectRef>
          <a:fontRef idx="minor">
            <a:schemeClr val="dk1"/>
          </a:fontRef>
        </p:style>
        <p:txBody>
          <a:bodyPr rtlCol="1" anchor="ctr"/>
          <a:lstStyle/>
          <a:p>
            <a:pPr algn="ctr"/>
            <a:r>
              <a:rPr lang="ar-SY" sz="3600" b="1" dirty="0" smtClean="0">
                <a:solidFill>
                  <a:srgbClr val="C00000"/>
                </a:solidFill>
              </a:rPr>
              <a:t>السعادة الدائمة</a:t>
            </a:r>
          </a:p>
          <a:p>
            <a:pPr algn="ctr"/>
            <a:r>
              <a:rPr lang="ar-SY" sz="2400" dirty="0" smtClean="0"/>
              <a:t>تدوم لفترة زمنية طويلة </a:t>
            </a:r>
          </a:p>
          <a:p>
            <a:pPr algn="ctr"/>
            <a:r>
              <a:rPr lang="ar-SY" sz="2400" dirty="0" smtClean="0"/>
              <a:t>أغلب الناس يبحثون عنها ؟ كونها تعطي المرء شعوراً مستمراً بالسعادة ما يحسن حياته  وينطلق بفرح نحو الحياة </a:t>
            </a:r>
            <a:endParaRPr lang="ar-SY" sz="2400" dirty="0"/>
          </a:p>
        </p:txBody>
      </p:sp>
      <p:cxnSp>
        <p:nvCxnSpPr>
          <p:cNvPr id="9" name="رابط منحني 8"/>
          <p:cNvCxnSpPr>
            <a:stCxn id="2" idx="2"/>
          </p:cNvCxnSpPr>
          <p:nvPr/>
        </p:nvCxnSpPr>
        <p:spPr>
          <a:xfrm rot="16200000" flipH="1">
            <a:off x="5006479" y="983159"/>
            <a:ext cx="1003250" cy="1872208"/>
          </a:xfrm>
          <a:prstGeom prst="curvedConnector2">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1" name="رابط منحني 10"/>
          <p:cNvCxnSpPr>
            <a:stCxn id="2" idx="2"/>
          </p:cNvCxnSpPr>
          <p:nvPr/>
        </p:nvCxnSpPr>
        <p:spPr>
          <a:xfrm rot="5400000">
            <a:off x="3134271" y="983159"/>
            <a:ext cx="1003250" cy="1872208"/>
          </a:xfrm>
          <a:prstGeom prst="curvedConnector2">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095133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صورة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a:xfrm>
            <a:off x="0" y="188640"/>
            <a:ext cx="9143999" cy="1143000"/>
          </a:xfrm>
        </p:spPr>
        <p:style>
          <a:lnRef idx="1">
            <a:schemeClr val="dk1"/>
          </a:lnRef>
          <a:fillRef idx="2">
            <a:schemeClr val="dk1"/>
          </a:fillRef>
          <a:effectRef idx="1">
            <a:schemeClr val="dk1"/>
          </a:effectRef>
          <a:fontRef idx="minor">
            <a:schemeClr val="dk1"/>
          </a:fontRef>
        </p:style>
        <p:txBody>
          <a:bodyPr>
            <a:noAutofit/>
          </a:bodyPr>
          <a:lstStyle/>
          <a:p>
            <a:r>
              <a:rPr lang="ar-SY" sz="4800" dirty="0" smtClean="0">
                <a:solidFill>
                  <a:srgbClr val="C00000"/>
                </a:solidFill>
                <a:cs typeface="PT Bold Broken" pitchFamily="2" charset="-78"/>
              </a:rPr>
              <a:t>مستويات السعادة عند دان </a:t>
            </a:r>
            <a:r>
              <a:rPr lang="ar-SY" sz="4800" dirty="0" err="1" smtClean="0">
                <a:solidFill>
                  <a:srgbClr val="C00000"/>
                </a:solidFill>
                <a:cs typeface="PT Bold Broken" pitchFamily="2" charset="-78"/>
              </a:rPr>
              <a:t>بيتنر</a:t>
            </a:r>
            <a:endParaRPr lang="ar-SY" sz="4800" dirty="0">
              <a:solidFill>
                <a:srgbClr val="C00000"/>
              </a:solidFill>
              <a:cs typeface="PT Bold Broken" pitchFamily="2" charset="-78"/>
            </a:endParaRPr>
          </a:p>
        </p:txBody>
      </p:sp>
      <p:sp>
        <p:nvSpPr>
          <p:cNvPr id="3" name="عنصر نائب للمحتوى 2"/>
          <p:cNvSpPr>
            <a:spLocks noGrp="1"/>
          </p:cNvSpPr>
          <p:nvPr>
            <p:ph idx="1"/>
          </p:nvPr>
        </p:nvSpPr>
        <p:spPr/>
        <p:txBody>
          <a:bodyPr/>
          <a:lstStyle/>
          <a:p>
            <a:endParaRPr lang="ar-SY" dirty="0" smtClean="0"/>
          </a:p>
          <a:p>
            <a:endParaRPr lang="ar-SY" dirty="0"/>
          </a:p>
          <a:p>
            <a:endParaRPr lang="ar-SY" dirty="0" smtClean="0"/>
          </a:p>
          <a:p>
            <a:pPr marL="0" indent="0">
              <a:buNone/>
            </a:pPr>
            <a:endParaRPr lang="ar-SY" dirty="0"/>
          </a:p>
        </p:txBody>
      </p:sp>
      <p:sp>
        <p:nvSpPr>
          <p:cNvPr id="4" name="شكل بيضاوي 3"/>
          <p:cNvSpPr/>
          <p:nvPr/>
        </p:nvSpPr>
        <p:spPr>
          <a:xfrm>
            <a:off x="177822" y="2778185"/>
            <a:ext cx="2737994" cy="3400508"/>
          </a:xfrm>
          <a:prstGeom prst="ellipse">
            <a:avLst/>
          </a:prstGeom>
          <a:scene3d>
            <a:camera prst="orthographicFront"/>
            <a:lightRig rig="threePt" dir="t"/>
          </a:scene3d>
          <a:sp3d>
            <a:bevelT w="114300" prst="hardEdge"/>
          </a:sp3d>
        </p:spPr>
        <p:style>
          <a:lnRef idx="1">
            <a:schemeClr val="accent1"/>
          </a:lnRef>
          <a:fillRef idx="2">
            <a:schemeClr val="accent1"/>
          </a:fillRef>
          <a:effectRef idx="1">
            <a:schemeClr val="accent1"/>
          </a:effectRef>
          <a:fontRef idx="minor">
            <a:schemeClr val="dk1"/>
          </a:fontRef>
        </p:style>
        <p:txBody>
          <a:bodyPr rtlCol="1" anchor="ctr"/>
          <a:lstStyle/>
          <a:p>
            <a:pPr algn="ctr"/>
            <a:r>
              <a:rPr lang="ar-SY" sz="3600" b="1" dirty="0" smtClean="0">
                <a:solidFill>
                  <a:srgbClr val="C00000"/>
                </a:solidFill>
              </a:rPr>
              <a:t>السعادة الملموسة</a:t>
            </a:r>
          </a:p>
          <a:p>
            <a:pPr algn="ctr"/>
            <a:r>
              <a:rPr lang="ar-SY" sz="2400" dirty="0" smtClean="0"/>
              <a:t>هي الإحساس الإيجابي الذي يختبره الأفراد في حياتهم من خلال ما يمتلكونه</a:t>
            </a:r>
            <a:endParaRPr lang="ar-SY" sz="2400" dirty="0"/>
          </a:p>
        </p:txBody>
      </p:sp>
      <p:sp>
        <p:nvSpPr>
          <p:cNvPr id="21" name="شكل بيضاوي 20"/>
          <p:cNvSpPr/>
          <p:nvPr/>
        </p:nvSpPr>
        <p:spPr>
          <a:xfrm>
            <a:off x="3221250" y="2706944"/>
            <a:ext cx="2646893" cy="3471749"/>
          </a:xfrm>
          <a:prstGeom prst="ellipse">
            <a:avLst/>
          </a:prstGeom>
          <a:scene3d>
            <a:camera prst="orthographicFront"/>
            <a:lightRig rig="threePt" dir="t"/>
          </a:scene3d>
          <a:sp3d>
            <a:bevelT w="114300" prst="hardEdge"/>
          </a:sp3d>
        </p:spPr>
        <p:style>
          <a:lnRef idx="1">
            <a:schemeClr val="accent3"/>
          </a:lnRef>
          <a:fillRef idx="2">
            <a:schemeClr val="accent3"/>
          </a:fillRef>
          <a:effectRef idx="1">
            <a:schemeClr val="accent3"/>
          </a:effectRef>
          <a:fontRef idx="minor">
            <a:schemeClr val="dk1"/>
          </a:fontRef>
        </p:style>
        <p:txBody>
          <a:bodyPr rtlCol="1" anchor="ctr"/>
          <a:lstStyle/>
          <a:p>
            <a:pPr algn="ctr"/>
            <a:r>
              <a:rPr lang="ar-SY" sz="3600" b="1" dirty="0" smtClean="0">
                <a:solidFill>
                  <a:srgbClr val="C00000"/>
                </a:solidFill>
              </a:rPr>
              <a:t>السعادة التقييمية </a:t>
            </a:r>
          </a:p>
          <a:p>
            <a:pPr algn="ctr"/>
            <a:r>
              <a:rPr lang="ar-SY" sz="2400" dirty="0" smtClean="0"/>
              <a:t>تشير إلى رضا الفرد عن حياته وتعد معيار  مثالي لقياس رفاهية الفرد    </a:t>
            </a:r>
            <a:endParaRPr lang="ar-SY" sz="2400" dirty="0"/>
          </a:p>
        </p:txBody>
      </p:sp>
      <p:sp>
        <p:nvSpPr>
          <p:cNvPr id="22" name="شكل بيضاوي 21"/>
          <p:cNvSpPr/>
          <p:nvPr/>
        </p:nvSpPr>
        <p:spPr>
          <a:xfrm>
            <a:off x="6012160" y="2706944"/>
            <a:ext cx="2573179" cy="3419455"/>
          </a:xfrm>
          <a:prstGeom prst="ellipse">
            <a:avLst/>
          </a:prstGeom>
          <a:scene3d>
            <a:camera prst="orthographicFront"/>
            <a:lightRig rig="threePt" dir="t"/>
          </a:scene3d>
          <a:sp3d>
            <a:bevelT w="114300" prst="hardEdge"/>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SY" sz="3600" b="1" dirty="0" smtClean="0">
                <a:solidFill>
                  <a:srgbClr val="C00000"/>
                </a:solidFill>
              </a:rPr>
              <a:t>السعادة المعنوية </a:t>
            </a:r>
          </a:p>
          <a:p>
            <a:pPr algn="ctr"/>
            <a:r>
              <a:rPr lang="ar-SY" sz="2400" dirty="0" smtClean="0"/>
              <a:t>تشير إلى السعادة الحقيقية  ترتبط بالحياة  ذات المعنى </a:t>
            </a:r>
            <a:endParaRPr lang="ar-SY" sz="2400" dirty="0"/>
          </a:p>
        </p:txBody>
      </p:sp>
      <p:cxnSp>
        <p:nvCxnSpPr>
          <p:cNvPr id="28" name="رابط كسهم مستقيم 27"/>
          <p:cNvCxnSpPr>
            <a:stCxn id="2" idx="2"/>
          </p:cNvCxnSpPr>
          <p:nvPr/>
        </p:nvCxnSpPr>
        <p:spPr>
          <a:xfrm flipH="1">
            <a:off x="1691680" y="1331640"/>
            <a:ext cx="2880320" cy="144654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0" name="رابط كسهم مستقيم 29"/>
          <p:cNvCxnSpPr>
            <a:stCxn id="2" idx="2"/>
            <a:endCxn id="2" idx="2"/>
          </p:cNvCxnSpPr>
          <p:nvPr/>
        </p:nvCxnSpPr>
        <p:spPr>
          <a:xfrm>
            <a:off x="4572000" y="133164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4" name="رابط كسهم مستقيم 1023"/>
          <p:cNvCxnSpPr/>
          <p:nvPr/>
        </p:nvCxnSpPr>
        <p:spPr>
          <a:xfrm>
            <a:off x="4572000" y="1331640"/>
            <a:ext cx="2592288" cy="137530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29" name="رابط كسهم مستقيم 1028"/>
          <p:cNvCxnSpPr/>
          <p:nvPr/>
        </p:nvCxnSpPr>
        <p:spPr>
          <a:xfrm>
            <a:off x="4572000" y="1380520"/>
            <a:ext cx="0" cy="139766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195192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a:xfrm>
            <a:off x="457200" y="274638"/>
            <a:ext cx="8229600" cy="1138138"/>
          </a:xfrm>
        </p:spPr>
        <p:txBody>
          <a:bodyPr>
            <a:noAutofit/>
          </a:bodyPr>
          <a:lstStyle/>
          <a:p>
            <a:r>
              <a:rPr lang="ar-SY" sz="7200" dirty="0" smtClean="0">
                <a:solidFill>
                  <a:srgbClr val="0000CC"/>
                </a:solidFill>
                <a:cs typeface="PT Bold Broken" pitchFamily="2" charset="-78"/>
              </a:rPr>
              <a:t>مصـــــادر الســـــعادة</a:t>
            </a:r>
            <a:endParaRPr lang="ar-SY" sz="7200" dirty="0">
              <a:solidFill>
                <a:srgbClr val="0000CC"/>
              </a:solidFill>
              <a:cs typeface="PT Bold Broken" pitchFamily="2" charset="-78"/>
            </a:endParaRPr>
          </a:p>
        </p:txBody>
      </p:sp>
      <p:sp>
        <p:nvSpPr>
          <p:cNvPr id="3" name="عنصر نائب للمحتوى 2"/>
          <p:cNvSpPr>
            <a:spLocks noGrp="1"/>
          </p:cNvSpPr>
          <p:nvPr>
            <p:ph idx="1"/>
          </p:nvPr>
        </p:nvSpPr>
        <p:spPr>
          <a:xfrm>
            <a:off x="0" y="1600200"/>
            <a:ext cx="9144000" cy="5257800"/>
          </a:xfrm>
        </p:spPr>
        <p:txBody>
          <a:bodyPr/>
          <a:lstStyle/>
          <a:p>
            <a:pPr marL="0" indent="0" algn="ctr">
              <a:buNone/>
            </a:pPr>
            <a:r>
              <a:rPr lang="ar-SY" b="1" dirty="0" smtClean="0"/>
              <a:t>تتباين مصادر السعادة من فرد لآخر وقد وضع علماء النفس مصادر للسعادة وقاموا بتصنيفها إلى مصادر شخصية ومصادر اجتماعية  ، وغالباً ما يكون تحقيقها وفق إدراك كل شخص لها.</a:t>
            </a:r>
          </a:p>
          <a:p>
            <a:pPr marL="0" indent="0">
              <a:buNone/>
            </a:pPr>
            <a:endParaRPr lang="ar-SY" dirty="0"/>
          </a:p>
        </p:txBody>
      </p:sp>
      <p:graphicFrame>
        <p:nvGraphicFramePr>
          <p:cNvPr id="5" name="رسم تخطيطي 4"/>
          <p:cNvGraphicFramePr/>
          <p:nvPr>
            <p:extLst>
              <p:ext uri="{D42A27DB-BD31-4B8C-83A1-F6EECF244321}">
                <p14:modId xmlns:p14="http://schemas.microsoft.com/office/powerpoint/2010/main" val="3093962532"/>
              </p:ext>
            </p:extLst>
          </p:nvPr>
        </p:nvGraphicFramePr>
        <p:xfrm>
          <a:off x="827584" y="6884640"/>
          <a:ext cx="2051720" cy="936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مستطيل مستدير الزوايا 5"/>
          <p:cNvSpPr/>
          <p:nvPr/>
        </p:nvSpPr>
        <p:spPr>
          <a:xfrm>
            <a:off x="5316056" y="5013176"/>
            <a:ext cx="3000360" cy="1224136"/>
          </a:xfrm>
          <a:prstGeom prst="roundRect">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ar-SY" sz="6000" dirty="0" smtClean="0"/>
              <a:t>شخصية </a:t>
            </a:r>
            <a:endParaRPr lang="ar-SY" sz="6000" dirty="0"/>
          </a:p>
        </p:txBody>
      </p:sp>
      <p:sp>
        <p:nvSpPr>
          <p:cNvPr id="7" name="مستطيل مستدير الزوايا 6"/>
          <p:cNvSpPr/>
          <p:nvPr/>
        </p:nvSpPr>
        <p:spPr>
          <a:xfrm>
            <a:off x="971600" y="5013176"/>
            <a:ext cx="2808312" cy="1224136"/>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ar-SY" sz="5400" b="1" dirty="0" smtClean="0"/>
              <a:t>ا</a:t>
            </a:r>
            <a:r>
              <a:rPr lang="ar-SY" sz="4800" b="1" dirty="0" smtClean="0"/>
              <a:t>جتماعية</a:t>
            </a:r>
            <a:r>
              <a:rPr lang="ar-SY" sz="2400" b="1" dirty="0" smtClean="0"/>
              <a:t> </a:t>
            </a:r>
            <a:endParaRPr lang="ar-SY" sz="2400" b="1" dirty="0"/>
          </a:p>
        </p:txBody>
      </p:sp>
      <p:sp>
        <p:nvSpPr>
          <p:cNvPr id="8" name="شكل بيضاوي 7"/>
          <p:cNvSpPr/>
          <p:nvPr/>
        </p:nvSpPr>
        <p:spPr>
          <a:xfrm>
            <a:off x="2987824" y="3071996"/>
            <a:ext cx="2952328" cy="1509132"/>
          </a:xfrm>
          <a:prstGeom prst="ellipse">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ar-SY" sz="4400" dirty="0" smtClean="0"/>
              <a:t>مصادر السعادة </a:t>
            </a:r>
            <a:endParaRPr lang="ar-SY" sz="4400" dirty="0"/>
          </a:p>
        </p:txBody>
      </p:sp>
      <p:cxnSp>
        <p:nvCxnSpPr>
          <p:cNvPr id="10" name="رابط منحني 9"/>
          <p:cNvCxnSpPr/>
          <p:nvPr/>
        </p:nvCxnSpPr>
        <p:spPr>
          <a:xfrm>
            <a:off x="4860032" y="4581128"/>
            <a:ext cx="1800200" cy="432048"/>
          </a:xfrm>
          <a:prstGeom prst="curvedConnector3">
            <a:avLst>
              <a:gd name="adj1" fmla="val 99948"/>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9" name="رابط منحني 18"/>
          <p:cNvCxnSpPr/>
          <p:nvPr/>
        </p:nvCxnSpPr>
        <p:spPr>
          <a:xfrm rot="10800000" flipV="1">
            <a:off x="1979712" y="4581128"/>
            <a:ext cx="2016224" cy="432048"/>
          </a:xfrm>
          <a:prstGeom prst="curvedConnector3">
            <a:avLst>
              <a:gd name="adj1" fmla="val 9913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3993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p:txBody>
          <a:bodyPr>
            <a:normAutofit/>
          </a:bodyPr>
          <a:lstStyle/>
          <a:p>
            <a:r>
              <a:rPr lang="ar-SY" sz="6600" dirty="0" smtClean="0">
                <a:solidFill>
                  <a:srgbClr val="FF0000"/>
                </a:solidFill>
                <a:cs typeface="PT Bold Heading" pitchFamily="2" charset="-78"/>
              </a:rPr>
              <a:t>مصادر السعادة الشخصية</a:t>
            </a:r>
            <a:endParaRPr lang="ar-SY" sz="6600" dirty="0">
              <a:solidFill>
                <a:srgbClr val="FF0000"/>
              </a:solidFill>
              <a:cs typeface="PT Bold Heading" pitchFamily="2" charset="-78"/>
            </a:endParaRPr>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1484784"/>
            <a:ext cx="9144000"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5999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عنصر نائب للمحتوى 2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 y="-45720"/>
            <a:ext cx="9189720" cy="6903720"/>
          </a:xfrm>
        </p:spPr>
      </p:pic>
      <p:sp>
        <p:nvSpPr>
          <p:cNvPr id="2" name="عنوان 1"/>
          <p:cNvSpPr>
            <a:spLocks noGrp="1"/>
          </p:cNvSpPr>
          <p:nvPr>
            <p:ph type="title"/>
          </p:nvPr>
        </p:nvSpPr>
        <p:spPr>
          <a:xfrm>
            <a:off x="0" y="274638"/>
            <a:ext cx="9144000" cy="1426170"/>
          </a:xfrm>
        </p:spPr>
        <p:txBody>
          <a:bodyPr>
            <a:normAutofit/>
          </a:bodyPr>
          <a:lstStyle/>
          <a:p>
            <a:r>
              <a:rPr lang="ar-SY" sz="6000" dirty="0" smtClean="0">
                <a:solidFill>
                  <a:srgbClr val="FF0000"/>
                </a:solidFill>
                <a:cs typeface="PT Bold Broken" pitchFamily="2" charset="-78"/>
              </a:rPr>
              <a:t>مصادر السعادة الاجتماعية </a:t>
            </a:r>
            <a:endParaRPr lang="ar-SY" sz="6000" dirty="0">
              <a:solidFill>
                <a:srgbClr val="FF0000"/>
              </a:solidFill>
              <a:cs typeface="PT Bold Broken" pitchFamily="2" charset="-78"/>
            </a:endParaRPr>
          </a:p>
        </p:txBody>
      </p:sp>
      <p:sp>
        <p:nvSpPr>
          <p:cNvPr id="5" name="وجه ضاحك 4"/>
          <p:cNvSpPr/>
          <p:nvPr/>
        </p:nvSpPr>
        <p:spPr>
          <a:xfrm>
            <a:off x="6732240" y="4653136"/>
            <a:ext cx="2232248" cy="2160240"/>
          </a:xfrm>
          <a:prstGeom prst="smileyFac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Y" sz="3600" b="1" dirty="0" smtClean="0"/>
              <a:t>الجو الأسري الإيجابي </a:t>
            </a:r>
            <a:endParaRPr lang="ar-SY" sz="3600" b="1" dirty="0"/>
          </a:p>
        </p:txBody>
      </p:sp>
      <p:sp>
        <p:nvSpPr>
          <p:cNvPr id="6" name="وجه ضاحك 5"/>
          <p:cNvSpPr/>
          <p:nvPr/>
        </p:nvSpPr>
        <p:spPr>
          <a:xfrm>
            <a:off x="3569804" y="4653136"/>
            <a:ext cx="2298340" cy="2160240"/>
          </a:xfrm>
          <a:prstGeom prst="smileyFac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Y" sz="2800" b="1" dirty="0" smtClean="0"/>
              <a:t>وجود أصدقاء في حياة الشخص </a:t>
            </a:r>
            <a:endParaRPr lang="ar-SY" sz="2800" b="1" dirty="0"/>
          </a:p>
        </p:txBody>
      </p:sp>
      <p:sp>
        <p:nvSpPr>
          <p:cNvPr id="7" name="وجه ضاحك 6"/>
          <p:cNvSpPr/>
          <p:nvPr/>
        </p:nvSpPr>
        <p:spPr>
          <a:xfrm>
            <a:off x="395536" y="4653136"/>
            <a:ext cx="2304256" cy="2160240"/>
          </a:xfrm>
          <a:prstGeom prst="smileyFac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Y" sz="2800" b="1" dirty="0" smtClean="0"/>
              <a:t>أنشطة لوقت الفراغ تتم ممارستها بشكل منتظم </a:t>
            </a:r>
            <a:endParaRPr lang="ar-SY" sz="2800" b="1" dirty="0"/>
          </a:p>
        </p:txBody>
      </p:sp>
      <p:sp>
        <p:nvSpPr>
          <p:cNvPr id="8" name="وجه ضاحك 7"/>
          <p:cNvSpPr/>
          <p:nvPr/>
        </p:nvSpPr>
        <p:spPr>
          <a:xfrm>
            <a:off x="1547664" y="1700808"/>
            <a:ext cx="5904656" cy="2088232"/>
          </a:xfrm>
          <a:prstGeom prst="smileyFace">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SY" sz="4800" dirty="0" smtClean="0">
                <a:solidFill>
                  <a:srgbClr val="FFFF00"/>
                </a:solidFill>
                <a:cs typeface="PT Bold Heading" pitchFamily="2" charset="-78"/>
              </a:rPr>
              <a:t>مصــادر السعـادة الاجتمـــاعية</a:t>
            </a:r>
            <a:endParaRPr lang="ar-SY" sz="4800" dirty="0">
              <a:solidFill>
                <a:srgbClr val="FFFF00"/>
              </a:solidFill>
              <a:cs typeface="PT Bold Heading" pitchFamily="2" charset="-78"/>
            </a:endParaRPr>
          </a:p>
        </p:txBody>
      </p:sp>
      <p:cxnSp>
        <p:nvCxnSpPr>
          <p:cNvPr id="10" name="رابط منحني 9"/>
          <p:cNvCxnSpPr/>
          <p:nvPr/>
        </p:nvCxnSpPr>
        <p:spPr>
          <a:xfrm>
            <a:off x="4718974" y="3789040"/>
            <a:ext cx="3021378" cy="864096"/>
          </a:xfrm>
          <a:prstGeom prst="curvedConnector3">
            <a:avLst>
              <a:gd name="adj1" fmla="val 10044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رابط منحني 11"/>
          <p:cNvCxnSpPr/>
          <p:nvPr/>
        </p:nvCxnSpPr>
        <p:spPr>
          <a:xfrm rot="10800000" flipV="1">
            <a:off x="1475656" y="3789040"/>
            <a:ext cx="3096344" cy="864096"/>
          </a:xfrm>
          <a:prstGeom prst="curvedConnector3">
            <a:avLst>
              <a:gd name="adj1" fmla="val 99712"/>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رابط منحني 13"/>
          <p:cNvCxnSpPr>
            <a:stCxn id="8" idx="4"/>
          </p:cNvCxnSpPr>
          <p:nvPr/>
        </p:nvCxnSpPr>
        <p:spPr>
          <a:xfrm rot="16200000" flipH="1">
            <a:off x="4067944" y="4221088"/>
            <a:ext cx="936104" cy="72008"/>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8212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3429</TotalTime>
  <Words>982</Words>
  <Application>Microsoft Office PowerPoint</Application>
  <PresentationFormat>عرض على الشاشة (3:4)‏</PresentationFormat>
  <Paragraphs>122</Paragraphs>
  <Slides>22</Slides>
  <Notes>3</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نسق Office</vt:lpstr>
      <vt:lpstr>علم النفس الإيجابي </vt:lpstr>
      <vt:lpstr>قضية للمناقشة </vt:lpstr>
      <vt:lpstr>أولاً – معنى السعادة</vt:lpstr>
      <vt:lpstr>يختلف مفهوم السعادة من فرد ، إلا أنها شعور عام و مشترك بين الناس وهي هدف الجميع . الناس تختلف في طباعها واتجاهاتها: البعض يرى السعادة بالمال. والبعض يراها  بالإنجاز والنجاح</vt:lpstr>
      <vt:lpstr>ثانياً : أنواع السعادة و مستوياتها </vt:lpstr>
      <vt:lpstr>مستويات السعادة عند دان بيتنر</vt:lpstr>
      <vt:lpstr>مصـــــادر الســـــعادة</vt:lpstr>
      <vt:lpstr>مصادر السعادة الشخصية</vt:lpstr>
      <vt:lpstr>مصادر السعادة الاجتماعية </vt:lpstr>
      <vt:lpstr>عرض تقديمي في PowerPoint</vt:lpstr>
      <vt:lpstr>عرض تقديمي في PowerPoint</vt:lpstr>
      <vt:lpstr>عرض تقديمي في PowerPoint</vt:lpstr>
      <vt:lpstr>نظريـــــات السعــــادة </vt:lpstr>
      <vt:lpstr>نظـــرية الـــرغبــــة </vt:lpstr>
      <vt:lpstr>نظـرية الســـعادة المنشـــودة  </vt:lpstr>
      <vt:lpstr>عرض تقديمي في PowerPoint</vt:lpstr>
      <vt:lpstr>التقــــويــم صـــ113</vt:lpstr>
      <vt:lpstr>أحدد معنى المصطلحات الآتية </vt:lpstr>
      <vt:lpstr>أجيب عن الأسئلة الآتية  </vt:lpstr>
      <vt:lpstr>أجيب عن السؤالين الآتيين</vt:lpstr>
      <vt:lpstr>أعــالج الموضــوع الآتــــي </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chaker</dc:creator>
  <cp:lastModifiedBy>chaker</cp:lastModifiedBy>
  <cp:revision>48</cp:revision>
  <dcterms:created xsi:type="dcterms:W3CDTF">2020-02-13T20:07:31Z</dcterms:created>
  <dcterms:modified xsi:type="dcterms:W3CDTF">2020-02-18T05:26:05Z</dcterms:modified>
</cp:coreProperties>
</file>