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5"/>
  </p:notesMasterIdLst>
  <p:sldIdLst>
    <p:sldId id="256" r:id="rId2"/>
    <p:sldId id="269" r:id="rId3"/>
    <p:sldId id="268" r:id="rId4"/>
    <p:sldId id="257" r:id="rId5"/>
    <p:sldId id="258" r:id="rId6"/>
    <p:sldId id="259" r:id="rId7"/>
    <p:sldId id="260" r:id="rId8"/>
    <p:sldId id="261" r:id="rId9"/>
    <p:sldId id="262" r:id="rId10"/>
    <p:sldId id="263" r:id="rId11"/>
    <p:sldId id="264" r:id="rId12"/>
    <p:sldId id="265" r:id="rId13"/>
    <p:sldId id="266" r:id="rId14"/>
  </p:sldIdLst>
  <p:sldSz cx="9144000" cy="6858000" type="screen4x3"/>
  <p:notesSz cx="6858000" cy="9144000"/>
  <p:defaultTextStyle>
    <a:defPPr>
      <a:defRPr lang="ar-SY"/>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3" d="100"/>
          <a:sy n="63" d="100"/>
        </p:scale>
        <p:origin x="-1512" y="-2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Y"/>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90B2A065-A92F-475E-84EB-C948847986BB}" type="datetimeFigureOut">
              <a:rPr lang="ar-SY" smtClean="0"/>
              <a:t>01/07/1441</a:t>
            </a:fld>
            <a:endParaRPr lang="ar-SY"/>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Y"/>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Y"/>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Y"/>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C0D7E07A-8AF0-4DCE-9478-176FC6C1C5B9}" type="slidenum">
              <a:rPr lang="ar-SY" smtClean="0"/>
              <a:t>‹#›</a:t>
            </a:fld>
            <a:endParaRPr lang="ar-SY"/>
          </a:p>
        </p:txBody>
      </p:sp>
    </p:spTree>
    <p:extLst>
      <p:ext uri="{BB962C8B-B14F-4D97-AF65-F5344CB8AC3E}">
        <p14:creationId xmlns:p14="http://schemas.microsoft.com/office/powerpoint/2010/main" val="2085826581"/>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r>
              <a:rPr lang="ar-SY" dirty="0" smtClean="0"/>
              <a:t>،</a:t>
            </a:r>
            <a:endParaRPr lang="ar-SY" dirty="0"/>
          </a:p>
        </p:txBody>
      </p:sp>
      <p:sp>
        <p:nvSpPr>
          <p:cNvPr id="4" name="عنصر نائب لرقم الشريحة 3"/>
          <p:cNvSpPr>
            <a:spLocks noGrp="1"/>
          </p:cNvSpPr>
          <p:nvPr>
            <p:ph type="sldNum" sz="quarter" idx="10"/>
          </p:nvPr>
        </p:nvSpPr>
        <p:spPr/>
        <p:txBody>
          <a:bodyPr/>
          <a:lstStyle/>
          <a:p>
            <a:fld id="{C0D7E07A-8AF0-4DCE-9478-176FC6C1C5B9}" type="slidenum">
              <a:rPr lang="ar-SY" smtClean="0"/>
              <a:t>5</a:t>
            </a:fld>
            <a:endParaRPr lang="ar-SY"/>
          </a:p>
        </p:txBody>
      </p:sp>
    </p:spTree>
    <p:extLst>
      <p:ext uri="{BB962C8B-B14F-4D97-AF65-F5344CB8AC3E}">
        <p14:creationId xmlns:p14="http://schemas.microsoft.com/office/powerpoint/2010/main" val="14473044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Y" dirty="0"/>
          </a:p>
        </p:txBody>
      </p:sp>
      <p:sp>
        <p:nvSpPr>
          <p:cNvPr id="4" name="عنصر نائب لرقم الشريحة 3"/>
          <p:cNvSpPr>
            <a:spLocks noGrp="1"/>
          </p:cNvSpPr>
          <p:nvPr>
            <p:ph type="sldNum" sz="quarter" idx="10"/>
          </p:nvPr>
        </p:nvSpPr>
        <p:spPr/>
        <p:txBody>
          <a:bodyPr/>
          <a:lstStyle/>
          <a:p>
            <a:fld id="{C0D7E07A-8AF0-4DCE-9478-176FC6C1C5B9}" type="slidenum">
              <a:rPr lang="ar-SY" smtClean="0"/>
              <a:t>11</a:t>
            </a:fld>
            <a:endParaRPr lang="ar-SY"/>
          </a:p>
        </p:txBody>
      </p:sp>
    </p:spTree>
    <p:extLst>
      <p:ext uri="{BB962C8B-B14F-4D97-AF65-F5344CB8AC3E}">
        <p14:creationId xmlns:p14="http://schemas.microsoft.com/office/powerpoint/2010/main" val="23667978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Y" dirty="0"/>
          </a:p>
        </p:txBody>
      </p:sp>
      <p:sp>
        <p:nvSpPr>
          <p:cNvPr id="4" name="عنصر نائب لرقم الشريحة 3"/>
          <p:cNvSpPr>
            <a:spLocks noGrp="1"/>
          </p:cNvSpPr>
          <p:nvPr>
            <p:ph type="sldNum" sz="quarter" idx="10"/>
          </p:nvPr>
        </p:nvSpPr>
        <p:spPr/>
        <p:txBody>
          <a:bodyPr/>
          <a:lstStyle/>
          <a:p>
            <a:fld id="{C0D7E07A-8AF0-4DCE-9478-176FC6C1C5B9}" type="slidenum">
              <a:rPr lang="ar-SY" smtClean="0"/>
              <a:t>12</a:t>
            </a:fld>
            <a:endParaRPr lang="ar-SY"/>
          </a:p>
        </p:txBody>
      </p:sp>
    </p:spTree>
    <p:extLst>
      <p:ext uri="{BB962C8B-B14F-4D97-AF65-F5344CB8AC3E}">
        <p14:creationId xmlns:p14="http://schemas.microsoft.com/office/powerpoint/2010/main" val="32365002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Y"/>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Y"/>
          </a:p>
        </p:txBody>
      </p:sp>
      <p:sp>
        <p:nvSpPr>
          <p:cNvPr id="4" name="عنصر نائب للتاريخ 3"/>
          <p:cNvSpPr>
            <a:spLocks noGrp="1"/>
          </p:cNvSpPr>
          <p:nvPr>
            <p:ph type="dt" sz="half" idx="10"/>
          </p:nvPr>
        </p:nvSpPr>
        <p:spPr/>
        <p:txBody>
          <a:bodyPr/>
          <a:lstStyle/>
          <a:p>
            <a:fld id="{6892D02B-F0B0-4966-8E9E-5552E39699BF}" type="datetimeFigureOut">
              <a:rPr lang="ar-SY" smtClean="0"/>
              <a:t>01/07/1441</a:t>
            </a:fld>
            <a:endParaRPr lang="ar-SY"/>
          </a:p>
        </p:txBody>
      </p:sp>
      <p:sp>
        <p:nvSpPr>
          <p:cNvPr id="5" name="عنصر نائب للتذييل 4"/>
          <p:cNvSpPr>
            <a:spLocks noGrp="1"/>
          </p:cNvSpPr>
          <p:nvPr>
            <p:ph type="ftr" sz="quarter" idx="11"/>
          </p:nvPr>
        </p:nvSpPr>
        <p:spPr/>
        <p:txBody>
          <a:bodyPr/>
          <a:lstStyle/>
          <a:p>
            <a:endParaRPr lang="ar-SY"/>
          </a:p>
        </p:txBody>
      </p:sp>
      <p:sp>
        <p:nvSpPr>
          <p:cNvPr id="6" name="عنصر نائب لرقم الشريحة 5"/>
          <p:cNvSpPr>
            <a:spLocks noGrp="1"/>
          </p:cNvSpPr>
          <p:nvPr>
            <p:ph type="sldNum" sz="quarter" idx="12"/>
          </p:nvPr>
        </p:nvSpPr>
        <p:spPr/>
        <p:txBody>
          <a:bodyPr/>
          <a:lstStyle/>
          <a:p>
            <a:fld id="{C59342E2-F457-4253-BE03-F966F61DFBAC}" type="slidenum">
              <a:rPr lang="ar-SY" smtClean="0"/>
              <a:t>‹#›</a:t>
            </a:fld>
            <a:endParaRPr lang="ar-SY"/>
          </a:p>
        </p:txBody>
      </p:sp>
    </p:spTree>
    <p:extLst>
      <p:ext uri="{BB962C8B-B14F-4D97-AF65-F5344CB8AC3E}">
        <p14:creationId xmlns:p14="http://schemas.microsoft.com/office/powerpoint/2010/main" val="2354429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Y"/>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Y"/>
          </a:p>
        </p:txBody>
      </p:sp>
      <p:sp>
        <p:nvSpPr>
          <p:cNvPr id="4" name="عنصر نائب للتاريخ 3"/>
          <p:cNvSpPr>
            <a:spLocks noGrp="1"/>
          </p:cNvSpPr>
          <p:nvPr>
            <p:ph type="dt" sz="half" idx="10"/>
          </p:nvPr>
        </p:nvSpPr>
        <p:spPr/>
        <p:txBody>
          <a:bodyPr/>
          <a:lstStyle/>
          <a:p>
            <a:fld id="{6892D02B-F0B0-4966-8E9E-5552E39699BF}" type="datetimeFigureOut">
              <a:rPr lang="ar-SY" smtClean="0"/>
              <a:t>01/07/1441</a:t>
            </a:fld>
            <a:endParaRPr lang="ar-SY"/>
          </a:p>
        </p:txBody>
      </p:sp>
      <p:sp>
        <p:nvSpPr>
          <p:cNvPr id="5" name="عنصر نائب للتذييل 4"/>
          <p:cNvSpPr>
            <a:spLocks noGrp="1"/>
          </p:cNvSpPr>
          <p:nvPr>
            <p:ph type="ftr" sz="quarter" idx="11"/>
          </p:nvPr>
        </p:nvSpPr>
        <p:spPr/>
        <p:txBody>
          <a:bodyPr/>
          <a:lstStyle/>
          <a:p>
            <a:endParaRPr lang="ar-SY"/>
          </a:p>
        </p:txBody>
      </p:sp>
      <p:sp>
        <p:nvSpPr>
          <p:cNvPr id="6" name="عنصر نائب لرقم الشريحة 5"/>
          <p:cNvSpPr>
            <a:spLocks noGrp="1"/>
          </p:cNvSpPr>
          <p:nvPr>
            <p:ph type="sldNum" sz="quarter" idx="12"/>
          </p:nvPr>
        </p:nvSpPr>
        <p:spPr/>
        <p:txBody>
          <a:bodyPr/>
          <a:lstStyle/>
          <a:p>
            <a:fld id="{C59342E2-F457-4253-BE03-F966F61DFBAC}" type="slidenum">
              <a:rPr lang="ar-SY" smtClean="0"/>
              <a:t>‹#›</a:t>
            </a:fld>
            <a:endParaRPr lang="ar-SY"/>
          </a:p>
        </p:txBody>
      </p:sp>
    </p:spTree>
    <p:extLst>
      <p:ext uri="{BB962C8B-B14F-4D97-AF65-F5344CB8AC3E}">
        <p14:creationId xmlns:p14="http://schemas.microsoft.com/office/powerpoint/2010/main" val="2602662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Y"/>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Y"/>
          </a:p>
        </p:txBody>
      </p:sp>
      <p:sp>
        <p:nvSpPr>
          <p:cNvPr id="4" name="عنصر نائب للتاريخ 3"/>
          <p:cNvSpPr>
            <a:spLocks noGrp="1"/>
          </p:cNvSpPr>
          <p:nvPr>
            <p:ph type="dt" sz="half" idx="10"/>
          </p:nvPr>
        </p:nvSpPr>
        <p:spPr/>
        <p:txBody>
          <a:bodyPr/>
          <a:lstStyle/>
          <a:p>
            <a:fld id="{6892D02B-F0B0-4966-8E9E-5552E39699BF}" type="datetimeFigureOut">
              <a:rPr lang="ar-SY" smtClean="0"/>
              <a:t>01/07/1441</a:t>
            </a:fld>
            <a:endParaRPr lang="ar-SY"/>
          </a:p>
        </p:txBody>
      </p:sp>
      <p:sp>
        <p:nvSpPr>
          <p:cNvPr id="5" name="عنصر نائب للتذييل 4"/>
          <p:cNvSpPr>
            <a:spLocks noGrp="1"/>
          </p:cNvSpPr>
          <p:nvPr>
            <p:ph type="ftr" sz="quarter" idx="11"/>
          </p:nvPr>
        </p:nvSpPr>
        <p:spPr/>
        <p:txBody>
          <a:bodyPr/>
          <a:lstStyle/>
          <a:p>
            <a:endParaRPr lang="ar-SY"/>
          </a:p>
        </p:txBody>
      </p:sp>
      <p:sp>
        <p:nvSpPr>
          <p:cNvPr id="6" name="عنصر نائب لرقم الشريحة 5"/>
          <p:cNvSpPr>
            <a:spLocks noGrp="1"/>
          </p:cNvSpPr>
          <p:nvPr>
            <p:ph type="sldNum" sz="quarter" idx="12"/>
          </p:nvPr>
        </p:nvSpPr>
        <p:spPr/>
        <p:txBody>
          <a:bodyPr/>
          <a:lstStyle/>
          <a:p>
            <a:fld id="{C59342E2-F457-4253-BE03-F966F61DFBAC}" type="slidenum">
              <a:rPr lang="ar-SY" smtClean="0"/>
              <a:t>‹#›</a:t>
            </a:fld>
            <a:endParaRPr lang="ar-SY"/>
          </a:p>
        </p:txBody>
      </p:sp>
    </p:spTree>
    <p:extLst>
      <p:ext uri="{BB962C8B-B14F-4D97-AF65-F5344CB8AC3E}">
        <p14:creationId xmlns:p14="http://schemas.microsoft.com/office/powerpoint/2010/main" val="40357620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Y"/>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Y"/>
          </a:p>
        </p:txBody>
      </p:sp>
      <p:sp>
        <p:nvSpPr>
          <p:cNvPr id="4" name="عنصر نائب للتاريخ 3"/>
          <p:cNvSpPr>
            <a:spLocks noGrp="1"/>
          </p:cNvSpPr>
          <p:nvPr>
            <p:ph type="dt" sz="half" idx="10"/>
          </p:nvPr>
        </p:nvSpPr>
        <p:spPr/>
        <p:txBody>
          <a:bodyPr/>
          <a:lstStyle/>
          <a:p>
            <a:fld id="{6892D02B-F0B0-4966-8E9E-5552E39699BF}" type="datetimeFigureOut">
              <a:rPr lang="ar-SY" smtClean="0"/>
              <a:t>01/07/1441</a:t>
            </a:fld>
            <a:endParaRPr lang="ar-SY"/>
          </a:p>
        </p:txBody>
      </p:sp>
      <p:sp>
        <p:nvSpPr>
          <p:cNvPr id="5" name="عنصر نائب للتذييل 4"/>
          <p:cNvSpPr>
            <a:spLocks noGrp="1"/>
          </p:cNvSpPr>
          <p:nvPr>
            <p:ph type="ftr" sz="quarter" idx="11"/>
          </p:nvPr>
        </p:nvSpPr>
        <p:spPr/>
        <p:txBody>
          <a:bodyPr/>
          <a:lstStyle/>
          <a:p>
            <a:endParaRPr lang="ar-SY"/>
          </a:p>
        </p:txBody>
      </p:sp>
      <p:sp>
        <p:nvSpPr>
          <p:cNvPr id="6" name="عنصر نائب لرقم الشريحة 5"/>
          <p:cNvSpPr>
            <a:spLocks noGrp="1"/>
          </p:cNvSpPr>
          <p:nvPr>
            <p:ph type="sldNum" sz="quarter" idx="12"/>
          </p:nvPr>
        </p:nvSpPr>
        <p:spPr/>
        <p:txBody>
          <a:bodyPr/>
          <a:lstStyle/>
          <a:p>
            <a:fld id="{C59342E2-F457-4253-BE03-F966F61DFBAC}" type="slidenum">
              <a:rPr lang="ar-SY" smtClean="0"/>
              <a:t>‹#›</a:t>
            </a:fld>
            <a:endParaRPr lang="ar-SY"/>
          </a:p>
        </p:txBody>
      </p:sp>
    </p:spTree>
    <p:extLst>
      <p:ext uri="{BB962C8B-B14F-4D97-AF65-F5344CB8AC3E}">
        <p14:creationId xmlns:p14="http://schemas.microsoft.com/office/powerpoint/2010/main" val="36624998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Y"/>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6892D02B-F0B0-4966-8E9E-5552E39699BF}" type="datetimeFigureOut">
              <a:rPr lang="ar-SY" smtClean="0"/>
              <a:t>01/07/1441</a:t>
            </a:fld>
            <a:endParaRPr lang="ar-SY"/>
          </a:p>
        </p:txBody>
      </p:sp>
      <p:sp>
        <p:nvSpPr>
          <p:cNvPr id="5" name="عنصر نائب للتذييل 4"/>
          <p:cNvSpPr>
            <a:spLocks noGrp="1"/>
          </p:cNvSpPr>
          <p:nvPr>
            <p:ph type="ftr" sz="quarter" idx="11"/>
          </p:nvPr>
        </p:nvSpPr>
        <p:spPr/>
        <p:txBody>
          <a:bodyPr/>
          <a:lstStyle/>
          <a:p>
            <a:endParaRPr lang="ar-SY"/>
          </a:p>
        </p:txBody>
      </p:sp>
      <p:sp>
        <p:nvSpPr>
          <p:cNvPr id="6" name="عنصر نائب لرقم الشريحة 5"/>
          <p:cNvSpPr>
            <a:spLocks noGrp="1"/>
          </p:cNvSpPr>
          <p:nvPr>
            <p:ph type="sldNum" sz="quarter" idx="12"/>
          </p:nvPr>
        </p:nvSpPr>
        <p:spPr/>
        <p:txBody>
          <a:bodyPr/>
          <a:lstStyle/>
          <a:p>
            <a:fld id="{C59342E2-F457-4253-BE03-F966F61DFBAC}" type="slidenum">
              <a:rPr lang="ar-SY" smtClean="0"/>
              <a:t>‹#›</a:t>
            </a:fld>
            <a:endParaRPr lang="ar-SY"/>
          </a:p>
        </p:txBody>
      </p:sp>
    </p:spTree>
    <p:extLst>
      <p:ext uri="{BB962C8B-B14F-4D97-AF65-F5344CB8AC3E}">
        <p14:creationId xmlns:p14="http://schemas.microsoft.com/office/powerpoint/2010/main" val="23747306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Y"/>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Y"/>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Y"/>
          </a:p>
        </p:txBody>
      </p:sp>
      <p:sp>
        <p:nvSpPr>
          <p:cNvPr id="5" name="عنصر نائب للتاريخ 4"/>
          <p:cNvSpPr>
            <a:spLocks noGrp="1"/>
          </p:cNvSpPr>
          <p:nvPr>
            <p:ph type="dt" sz="half" idx="10"/>
          </p:nvPr>
        </p:nvSpPr>
        <p:spPr/>
        <p:txBody>
          <a:bodyPr/>
          <a:lstStyle/>
          <a:p>
            <a:fld id="{6892D02B-F0B0-4966-8E9E-5552E39699BF}" type="datetimeFigureOut">
              <a:rPr lang="ar-SY" smtClean="0"/>
              <a:t>01/07/1441</a:t>
            </a:fld>
            <a:endParaRPr lang="ar-SY"/>
          </a:p>
        </p:txBody>
      </p:sp>
      <p:sp>
        <p:nvSpPr>
          <p:cNvPr id="6" name="عنصر نائب للتذييل 5"/>
          <p:cNvSpPr>
            <a:spLocks noGrp="1"/>
          </p:cNvSpPr>
          <p:nvPr>
            <p:ph type="ftr" sz="quarter" idx="11"/>
          </p:nvPr>
        </p:nvSpPr>
        <p:spPr/>
        <p:txBody>
          <a:bodyPr/>
          <a:lstStyle/>
          <a:p>
            <a:endParaRPr lang="ar-SY"/>
          </a:p>
        </p:txBody>
      </p:sp>
      <p:sp>
        <p:nvSpPr>
          <p:cNvPr id="7" name="عنصر نائب لرقم الشريحة 6"/>
          <p:cNvSpPr>
            <a:spLocks noGrp="1"/>
          </p:cNvSpPr>
          <p:nvPr>
            <p:ph type="sldNum" sz="quarter" idx="12"/>
          </p:nvPr>
        </p:nvSpPr>
        <p:spPr/>
        <p:txBody>
          <a:bodyPr/>
          <a:lstStyle/>
          <a:p>
            <a:fld id="{C59342E2-F457-4253-BE03-F966F61DFBAC}" type="slidenum">
              <a:rPr lang="ar-SY" smtClean="0"/>
              <a:t>‹#›</a:t>
            </a:fld>
            <a:endParaRPr lang="ar-SY"/>
          </a:p>
        </p:txBody>
      </p:sp>
    </p:spTree>
    <p:extLst>
      <p:ext uri="{BB962C8B-B14F-4D97-AF65-F5344CB8AC3E}">
        <p14:creationId xmlns:p14="http://schemas.microsoft.com/office/powerpoint/2010/main" val="14267627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Y"/>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Y"/>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Y"/>
          </a:p>
        </p:txBody>
      </p:sp>
      <p:sp>
        <p:nvSpPr>
          <p:cNvPr id="7" name="عنصر نائب للتاريخ 6"/>
          <p:cNvSpPr>
            <a:spLocks noGrp="1"/>
          </p:cNvSpPr>
          <p:nvPr>
            <p:ph type="dt" sz="half" idx="10"/>
          </p:nvPr>
        </p:nvSpPr>
        <p:spPr/>
        <p:txBody>
          <a:bodyPr/>
          <a:lstStyle/>
          <a:p>
            <a:fld id="{6892D02B-F0B0-4966-8E9E-5552E39699BF}" type="datetimeFigureOut">
              <a:rPr lang="ar-SY" smtClean="0"/>
              <a:t>01/07/1441</a:t>
            </a:fld>
            <a:endParaRPr lang="ar-SY"/>
          </a:p>
        </p:txBody>
      </p:sp>
      <p:sp>
        <p:nvSpPr>
          <p:cNvPr id="8" name="عنصر نائب للتذييل 7"/>
          <p:cNvSpPr>
            <a:spLocks noGrp="1"/>
          </p:cNvSpPr>
          <p:nvPr>
            <p:ph type="ftr" sz="quarter" idx="11"/>
          </p:nvPr>
        </p:nvSpPr>
        <p:spPr/>
        <p:txBody>
          <a:bodyPr/>
          <a:lstStyle/>
          <a:p>
            <a:endParaRPr lang="ar-SY"/>
          </a:p>
        </p:txBody>
      </p:sp>
      <p:sp>
        <p:nvSpPr>
          <p:cNvPr id="9" name="عنصر نائب لرقم الشريحة 8"/>
          <p:cNvSpPr>
            <a:spLocks noGrp="1"/>
          </p:cNvSpPr>
          <p:nvPr>
            <p:ph type="sldNum" sz="quarter" idx="12"/>
          </p:nvPr>
        </p:nvSpPr>
        <p:spPr/>
        <p:txBody>
          <a:bodyPr/>
          <a:lstStyle/>
          <a:p>
            <a:fld id="{C59342E2-F457-4253-BE03-F966F61DFBAC}" type="slidenum">
              <a:rPr lang="ar-SY" smtClean="0"/>
              <a:t>‹#›</a:t>
            </a:fld>
            <a:endParaRPr lang="ar-SY"/>
          </a:p>
        </p:txBody>
      </p:sp>
    </p:spTree>
    <p:extLst>
      <p:ext uri="{BB962C8B-B14F-4D97-AF65-F5344CB8AC3E}">
        <p14:creationId xmlns:p14="http://schemas.microsoft.com/office/powerpoint/2010/main" val="347248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Y"/>
          </a:p>
        </p:txBody>
      </p:sp>
      <p:sp>
        <p:nvSpPr>
          <p:cNvPr id="3" name="عنصر نائب للتاريخ 2"/>
          <p:cNvSpPr>
            <a:spLocks noGrp="1"/>
          </p:cNvSpPr>
          <p:nvPr>
            <p:ph type="dt" sz="half" idx="10"/>
          </p:nvPr>
        </p:nvSpPr>
        <p:spPr/>
        <p:txBody>
          <a:bodyPr/>
          <a:lstStyle/>
          <a:p>
            <a:fld id="{6892D02B-F0B0-4966-8E9E-5552E39699BF}" type="datetimeFigureOut">
              <a:rPr lang="ar-SY" smtClean="0"/>
              <a:t>01/07/1441</a:t>
            </a:fld>
            <a:endParaRPr lang="ar-SY"/>
          </a:p>
        </p:txBody>
      </p:sp>
      <p:sp>
        <p:nvSpPr>
          <p:cNvPr id="4" name="عنصر نائب للتذييل 3"/>
          <p:cNvSpPr>
            <a:spLocks noGrp="1"/>
          </p:cNvSpPr>
          <p:nvPr>
            <p:ph type="ftr" sz="quarter" idx="11"/>
          </p:nvPr>
        </p:nvSpPr>
        <p:spPr/>
        <p:txBody>
          <a:bodyPr/>
          <a:lstStyle/>
          <a:p>
            <a:endParaRPr lang="ar-SY"/>
          </a:p>
        </p:txBody>
      </p:sp>
      <p:sp>
        <p:nvSpPr>
          <p:cNvPr id="5" name="عنصر نائب لرقم الشريحة 4"/>
          <p:cNvSpPr>
            <a:spLocks noGrp="1"/>
          </p:cNvSpPr>
          <p:nvPr>
            <p:ph type="sldNum" sz="quarter" idx="12"/>
          </p:nvPr>
        </p:nvSpPr>
        <p:spPr/>
        <p:txBody>
          <a:bodyPr/>
          <a:lstStyle/>
          <a:p>
            <a:fld id="{C59342E2-F457-4253-BE03-F966F61DFBAC}" type="slidenum">
              <a:rPr lang="ar-SY" smtClean="0"/>
              <a:t>‹#›</a:t>
            </a:fld>
            <a:endParaRPr lang="ar-SY"/>
          </a:p>
        </p:txBody>
      </p:sp>
    </p:spTree>
    <p:extLst>
      <p:ext uri="{BB962C8B-B14F-4D97-AF65-F5344CB8AC3E}">
        <p14:creationId xmlns:p14="http://schemas.microsoft.com/office/powerpoint/2010/main" val="27642151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892D02B-F0B0-4966-8E9E-5552E39699BF}" type="datetimeFigureOut">
              <a:rPr lang="ar-SY" smtClean="0"/>
              <a:t>01/07/1441</a:t>
            </a:fld>
            <a:endParaRPr lang="ar-SY"/>
          </a:p>
        </p:txBody>
      </p:sp>
      <p:sp>
        <p:nvSpPr>
          <p:cNvPr id="3" name="عنصر نائب للتذييل 2"/>
          <p:cNvSpPr>
            <a:spLocks noGrp="1"/>
          </p:cNvSpPr>
          <p:nvPr>
            <p:ph type="ftr" sz="quarter" idx="11"/>
          </p:nvPr>
        </p:nvSpPr>
        <p:spPr/>
        <p:txBody>
          <a:bodyPr/>
          <a:lstStyle/>
          <a:p>
            <a:endParaRPr lang="ar-SY"/>
          </a:p>
        </p:txBody>
      </p:sp>
      <p:sp>
        <p:nvSpPr>
          <p:cNvPr id="4" name="عنصر نائب لرقم الشريحة 3"/>
          <p:cNvSpPr>
            <a:spLocks noGrp="1"/>
          </p:cNvSpPr>
          <p:nvPr>
            <p:ph type="sldNum" sz="quarter" idx="12"/>
          </p:nvPr>
        </p:nvSpPr>
        <p:spPr/>
        <p:txBody>
          <a:bodyPr/>
          <a:lstStyle/>
          <a:p>
            <a:fld id="{C59342E2-F457-4253-BE03-F966F61DFBAC}" type="slidenum">
              <a:rPr lang="ar-SY" smtClean="0"/>
              <a:t>‹#›</a:t>
            </a:fld>
            <a:endParaRPr lang="ar-SY"/>
          </a:p>
        </p:txBody>
      </p:sp>
    </p:spTree>
    <p:extLst>
      <p:ext uri="{BB962C8B-B14F-4D97-AF65-F5344CB8AC3E}">
        <p14:creationId xmlns:p14="http://schemas.microsoft.com/office/powerpoint/2010/main" val="30697815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Y"/>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Y"/>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892D02B-F0B0-4966-8E9E-5552E39699BF}" type="datetimeFigureOut">
              <a:rPr lang="ar-SY" smtClean="0"/>
              <a:t>01/07/1441</a:t>
            </a:fld>
            <a:endParaRPr lang="ar-SY"/>
          </a:p>
        </p:txBody>
      </p:sp>
      <p:sp>
        <p:nvSpPr>
          <p:cNvPr id="6" name="عنصر نائب للتذييل 5"/>
          <p:cNvSpPr>
            <a:spLocks noGrp="1"/>
          </p:cNvSpPr>
          <p:nvPr>
            <p:ph type="ftr" sz="quarter" idx="11"/>
          </p:nvPr>
        </p:nvSpPr>
        <p:spPr/>
        <p:txBody>
          <a:bodyPr/>
          <a:lstStyle/>
          <a:p>
            <a:endParaRPr lang="ar-SY"/>
          </a:p>
        </p:txBody>
      </p:sp>
      <p:sp>
        <p:nvSpPr>
          <p:cNvPr id="7" name="عنصر نائب لرقم الشريحة 6"/>
          <p:cNvSpPr>
            <a:spLocks noGrp="1"/>
          </p:cNvSpPr>
          <p:nvPr>
            <p:ph type="sldNum" sz="quarter" idx="12"/>
          </p:nvPr>
        </p:nvSpPr>
        <p:spPr/>
        <p:txBody>
          <a:bodyPr/>
          <a:lstStyle/>
          <a:p>
            <a:fld id="{C59342E2-F457-4253-BE03-F966F61DFBAC}" type="slidenum">
              <a:rPr lang="ar-SY" smtClean="0"/>
              <a:t>‹#›</a:t>
            </a:fld>
            <a:endParaRPr lang="ar-SY"/>
          </a:p>
        </p:txBody>
      </p:sp>
    </p:spTree>
    <p:extLst>
      <p:ext uri="{BB962C8B-B14F-4D97-AF65-F5344CB8AC3E}">
        <p14:creationId xmlns:p14="http://schemas.microsoft.com/office/powerpoint/2010/main" val="2943802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Y"/>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Y"/>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892D02B-F0B0-4966-8E9E-5552E39699BF}" type="datetimeFigureOut">
              <a:rPr lang="ar-SY" smtClean="0"/>
              <a:t>01/07/1441</a:t>
            </a:fld>
            <a:endParaRPr lang="ar-SY"/>
          </a:p>
        </p:txBody>
      </p:sp>
      <p:sp>
        <p:nvSpPr>
          <p:cNvPr id="6" name="عنصر نائب للتذييل 5"/>
          <p:cNvSpPr>
            <a:spLocks noGrp="1"/>
          </p:cNvSpPr>
          <p:nvPr>
            <p:ph type="ftr" sz="quarter" idx="11"/>
          </p:nvPr>
        </p:nvSpPr>
        <p:spPr/>
        <p:txBody>
          <a:bodyPr/>
          <a:lstStyle/>
          <a:p>
            <a:endParaRPr lang="ar-SY"/>
          </a:p>
        </p:txBody>
      </p:sp>
      <p:sp>
        <p:nvSpPr>
          <p:cNvPr id="7" name="عنصر نائب لرقم الشريحة 6"/>
          <p:cNvSpPr>
            <a:spLocks noGrp="1"/>
          </p:cNvSpPr>
          <p:nvPr>
            <p:ph type="sldNum" sz="quarter" idx="12"/>
          </p:nvPr>
        </p:nvSpPr>
        <p:spPr/>
        <p:txBody>
          <a:bodyPr/>
          <a:lstStyle/>
          <a:p>
            <a:fld id="{C59342E2-F457-4253-BE03-F966F61DFBAC}" type="slidenum">
              <a:rPr lang="ar-SY" smtClean="0"/>
              <a:t>‹#›</a:t>
            </a:fld>
            <a:endParaRPr lang="ar-SY"/>
          </a:p>
        </p:txBody>
      </p:sp>
    </p:spTree>
    <p:extLst>
      <p:ext uri="{BB962C8B-B14F-4D97-AF65-F5344CB8AC3E}">
        <p14:creationId xmlns:p14="http://schemas.microsoft.com/office/powerpoint/2010/main" val="40542512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Y"/>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Y"/>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892D02B-F0B0-4966-8E9E-5552E39699BF}" type="datetimeFigureOut">
              <a:rPr lang="ar-SY" smtClean="0"/>
              <a:t>01/07/1441</a:t>
            </a:fld>
            <a:endParaRPr lang="ar-SY"/>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Y"/>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59342E2-F457-4253-BE03-F966F61DFBAC}" type="slidenum">
              <a:rPr lang="ar-SY" smtClean="0"/>
              <a:t>‹#›</a:t>
            </a:fld>
            <a:endParaRPr lang="ar-SY"/>
          </a:p>
        </p:txBody>
      </p:sp>
    </p:spTree>
    <p:extLst>
      <p:ext uri="{BB962C8B-B14F-4D97-AF65-F5344CB8AC3E}">
        <p14:creationId xmlns:p14="http://schemas.microsoft.com/office/powerpoint/2010/main" val="5185281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Y"/>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273599" cy="7056000"/>
          </a:xfrm>
          <a:prstGeom prst="rect">
            <a:avLst/>
          </a:prstGeom>
        </p:spPr>
      </p:pic>
      <p:sp>
        <p:nvSpPr>
          <p:cNvPr id="2" name="عنوان 1"/>
          <p:cNvSpPr>
            <a:spLocks noGrp="1"/>
          </p:cNvSpPr>
          <p:nvPr>
            <p:ph type="ctrTitle"/>
          </p:nvPr>
        </p:nvSpPr>
        <p:spPr>
          <a:xfrm>
            <a:off x="0" y="2130425"/>
            <a:ext cx="9144000" cy="1470025"/>
          </a:xfrm>
        </p:spPr>
        <p:txBody>
          <a:bodyPr>
            <a:noAutofit/>
          </a:bodyPr>
          <a:lstStyle/>
          <a:p>
            <a:r>
              <a:rPr lang="ar-SY" sz="8800" dirty="0" smtClean="0">
                <a:solidFill>
                  <a:srgbClr val="FFFF00"/>
                </a:solidFill>
                <a:cs typeface="PT Bold Broken" pitchFamily="2" charset="-78"/>
              </a:rPr>
              <a:t>تحليـــل نــص </a:t>
            </a:r>
            <a:endParaRPr lang="ar-SY" sz="8800" dirty="0">
              <a:solidFill>
                <a:srgbClr val="FFFF00"/>
              </a:solidFill>
              <a:cs typeface="PT Bold Broken" pitchFamily="2" charset="-78"/>
            </a:endParaRPr>
          </a:p>
        </p:txBody>
      </p:sp>
      <p:sp>
        <p:nvSpPr>
          <p:cNvPr id="3" name="عنوان فرعي 2"/>
          <p:cNvSpPr>
            <a:spLocks noGrp="1"/>
          </p:cNvSpPr>
          <p:nvPr>
            <p:ph type="subTitle" idx="1"/>
          </p:nvPr>
        </p:nvSpPr>
        <p:spPr>
          <a:xfrm>
            <a:off x="-1" y="0"/>
            <a:ext cx="9273599" cy="7056000"/>
          </a:xfrm>
        </p:spPr>
        <p:txBody>
          <a:bodyPr anchor="ctr">
            <a:noAutofit/>
          </a:bodyPr>
          <a:lstStyle/>
          <a:p>
            <a:endParaRPr lang="ar-SY" sz="8000" dirty="0" smtClean="0">
              <a:solidFill>
                <a:srgbClr val="FFFF00"/>
              </a:solidFill>
              <a:cs typeface="PT Bold Broken" pitchFamily="2" charset="-78"/>
            </a:endParaRPr>
          </a:p>
          <a:p>
            <a:endParaRPr lang="ar-SY" sz="8000" dirty="0">
              <a:solidFill>
                <a:srgbClr val="FFFF00"/>
              </a:solidFill>
              <a:cs typeface="PT Bold Broken" pitchFamily="2" charset="-78"/>
            </a:endParaRPr>
          </a:p>
          <a:p>
            <a:r>
              <a:rPr lang="ar-SY" sz="8000" dirty="0" smtClean="0">
                <a:solidFill>
                  <a:srgbClr val="FFFF00"/>
                </a:solidFill>
                <a:cs typeface="PT Bold Broken" pitchFamily="2" charset="-78"/>
              </a:rPr>
              <a:t>الحيـــاة الإيجـــابية</a:t>
            </a:r>
          </a:p>
          <a:p>
            <a:r>
              <a:rPr lang="ar-SY" sz="8000" dirty="0" smtClean="0">
                <a:solidFill>
                  <a:srgbClr val="FFFF00"/>
                </a:solidFill>
                <a:cs typeface="PT Bold Broken" pitchFamily="2" charset="-78"/>
              </a:rPr>
              <a:t>فـــيرا </a:t>
            </a:r>
            <a:r>
              <a:rPr lang="ar-SY" sz="8000" dirty="0" err="1" smtClean="0">
                <a:solidFill>
                  <a:srgbClr val="FFFF00"/>
                </a:solidFill>
                <a:cs typeface="PT Bold Broken" pitchFamily="2" charset="-78"/>
              </a:rPr>
              <a:t>بـــيفر</a:t>
            </a:r>
            <a:endParaRPr lang="ar-SY" sz="8000" dirty="0">
              <a:solidFill>
                <a:srgbClr val="FFFF00"/>
              </a:solidFill>
              <a:cs typeface="PT Bold Broken" pitchFamily="2" charset="-78"/>
            </a:endParaRPr>
          </a:p>
        </p:txBody>
      </p:sp>
    </p:spTree>
    <p:extLst>
      <p:ext uri="{BB962C8B-B14F-4D97-AF65-F5344CB8AC3E}">
        <p14:creationId xmlns:p14="http://schemas.microsoft.com/office/powerpoint/2010/main" val="27550827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858000"/>
          </a:xfrm>
        </p:spPr>
      </p:pic>
      <p:sp>
        <p:nvSpPr>
          <p:cNvPr id="2" name="عنوان 1"/>
          <p:cNvSpPr>
            <a:spLocks noGrp="1"/>
          </p:cNvSpPr>
          <p:nvPr>
            <p:ph type="title"/>
          </p:nvPr>
        </p:nvSpPr>
        <p:spPr>
          <a:xfrm>
            <a:off x="0" y="274638"/>
            <a:ext cx="9144000" cy="6583362"/>
          </a:xfrm>
        </p:spPr>
        <p:txBody>
          <a:bodyPr>
            <a:normAutofit fontScale="90000"/>
          </a:bodyPr>
          <a:lstStyle/>
          <a:p>
            <a:r>
              <a:rPr lang="ar-SY" sz="5400" dirty="0" smtClean="0">
                <a:solidFill>
                  <a:srgbClr val="FF0000"/>
                </a:solidFill>
                <a:cs typeface="PT Bold Broken" pitchFamily="2" charset="-78"/>
              </a:rPr>
              <a:t>أحدد الأفكار الرئيسية في </a:t>
            </a:r>
            <a:r>
              <a:rPr lang="ar-SY" sz="5400" dirty="0" smtClean="0">
                <a:solidFill>
                  <a:srgbClr val="FF0000"/>
                </a:solidFill>
                <a:cs typeface="PT Bold Broken" pitchFamily="2" charset="-78"/>
              </a:rPr>
              <a:t>النص</a:t>
            </a:r>
            <a:br>
              <a:rPr lang="ar-SY" sz="5400" dirty="0" smtClean="0">
                <a:solidFill>
                  <a:srgbClr val="FF0000"/>
                </a:solidFill>
                <a:cs typeface="PT Bold Broken" pitchFamily="2" charset="-78"/>
              </a:rPr>
            </a:br>
            <a:r>
              <a:rPr lang="ar-SY" sz="4000" dirty="0" smtClean="0"/>
              <a:t>نوعية أفكارك تحدد شكل حياتك وعلاقتك بغيرك</a:t>
            </a:r>
            <a:br>
              <a:rPr lang="ar-SY" sz="4000" dirty="0" smtClean="0"/>
            </a:br>
            <a:r>
              <a:rPr lang="ar-SY" sz="4000" dirty="0" smtClean="0"/>
              <a:t>كل ما تقدمه للآخرين سيعود إليك </a:t>
            </a:r>
            <a:br>
              <a:rPr lang="ar-SY" sz="4000" dirty="0" smtClean="0"/>
            </a:br>
            <a:r>
              <a:rPr lang="ar-SY" sz="4000" dirty="0" smtClean="0"/>
              <a:t>لكل فعل رد فعل ومن يهتم بالآخرين يثير اهتمامهم به.</a:t>
            </a:r>
            <a:br>
              <a:rPr lang="ar-SY" sz="4000" dirty="0" smtClean="0"/>
            </a:br>
            <a:r>
              <a:rPr lang="ar-SY" sz="4000" dirty="0" smtClean="0"/>
              <a:t>كل الإنجازات تبدأ بفكرة </a:t>
            </a:r>
            <a:br>
              <a:rPr lang="ar-SY" sz="4000" dirty="0" smtClean="0"/>
            </a:br>
            <a:r>
              <a:rPr lang="ar-SY" sz="4000" dirty="0" smtClean="0"/>
              <a:t>من الضروري الابتعاد عن الأفكار السوداء واستبدالها بالأفكار الإيجابية .</a:t>
            </a:r>
            <a:br>
              <a:rPr lang="ar-SY" sz="4000" dirty="0" smtClean="0"/>
            </a:br>
            <a:r>
              <a:rPr lang="ar-SY" sz="4000" dirty="0" smtClean="0"/>
              <a:t>من المهم أن يعتني الإنسان بنفسه  للحصول على السعادة لنفسه أولاً حتى يتمكن من منحها للآخرين لأن فاقد الشيء  لا يعطيه </a:t>
            </a:r>
            <a:r>
              <a:rPr lang="ar-SY" sz="5400" dirty="0" smtClean="0"/>
              <a:t/>
            </a:r>
            <a:br>
              <a:rPr lang="ar-SY" sz="5400" dirty="0" smtClean="0"/>
            </a:br>
            <a:endParaRPr lang="ar-SY" sz="5400" dirty="0"/>
          </a:p>
        </p:txBody>
      </p:sp>
    </p:spTree>
    <p:extLst>
      <p:ext uri="{BB962C8B-B14F-4D97-AF65-F5344CB8AC3E}">
        <p14:creationId xmlns:p14="http://schemas.microsoft.com/office/powerpoint/2010/main" val="28481144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عنوان 1"/>
          <p:cNvSpPr>
            <a:spLocks noGrp="1"/>
          </p:cNvSpPr>
          <p:nvPr>
            <p:ph type="title"/>
          </p:nvPr>
        </p:nvSpPr>
        <p:spPr/>
        <p:txBody>
          <a:bodyPr>
            <a:normAutofit/>
          </a:bodyPr>
          <a:lstStyle/>
          <a:p>
            <a:r>
              <a:rPr lang="ar-SY" sz="5400" dirty="0" smtClean="0">
                <a:solidFill>
                  <a:srgbClr val="FF0000"/>
                </a:solidFill>
                <a:cs typeface="PT Bold Broken" pitchFamily="2" charset="-78"/>
              </a:rPr>
              <a:t>أقدم تعريفاً للمصطلحات الآتية:</a:t>
            </a:r>
            <a:endParaRPr lang="ar-SY" sz="5400" dirty="0">
              <a:solidFill>
                <a:srgbClr val="FF0000"/>
              </a:solidFill>
              <a:cs typeface="PT Bold Broken" pitchFamily="2" charset="-78"/>
            </a:endParaRPr>
          </a:p>
        </p:txBody>
      </p:sp>
      <p:sp>
        <p:nvSpPr>
          <p:cNvPr id="3" name="عنصر نائب للمحتوى 2"/>
          <p:cNvSpPr>
            <a:spLocks noGrp="1"/>
          </p:cNvSpPr>
          <p:nvPr>
            <p:ph idx="1"/>
          </p:nvPr>
        </p:nvSpPr>
        <p:spPr/>
        <p:txBody>
          <a:bodyPr>
            <a:normAutofit lnSpcReduction="10000"/>
          </a:bodyPr>
          <a:lstStyle/>
          <a:p>
            <a:pPr>
              <a:buFontTx/>
              <a:buChar char="-"/>
            </a:pPr>
            <a:r>
              <a:rPr lang="ar-SY" sz="4800" b="1" u="sng" dirty="0" smtClean="0">
                <a:solidFill>
                  <a:srgbClr val="FF0000"/>
                </a:solidFill>
              </a:rPr>
              <a:t>السعادة :</a:t>
            </a:r>
          </a:p>
          <a:p>
            <a:pPr algn="ctr">
              <a:buFontTx/>
              <a:buChar char="-"/>
            </a:pPr>
            <a:r>
              <a:rPr lang="ar-SY" dirty="0" smtClean="0"/>
              <a:t>ترتبط بالرضا والراحة حيث تجد النفس البشرية الهدوء وراحة البال</a:t>
            </a:r>
            <a:endParaRPr lang="ar-SY" dirty="0"/>
          </a:p>
          <a:p>
            <a:pPr marL="0" indent="0">
              <a:buNone/>
            </a:pPr>
            <a:endParaRPr lang="ar-SY" dirty="0"/>
          </a:p>
          <a:p>
            <a:pPr>
              <a:buFontTx/>
              <a:buChar char="-"/>
            </a:pPr>
            <a:r>
              <a:rPr lang="ar-SY" b="1" u="sng" dirty="0" smtClean="0">
                <a:solidFill>
                  <a:srgbClr val="FF0000"/>
                </a:solidFill>
              </a:rPr>
              <a:t>السلوك </a:t>
            </a:r>
            <a:r>
              <a:rPr lang="ar-SY" b="1" u="sng" dirty="0" smtClean="0">
                <a:solidFill>
                  <a:srgbClr val="FF0000"/>
                </a:solidFill>
              </a:rPr>
              <a:t>الإيجابي </a:t>
            </a:r>
            <a:r>
              <a:rPr lang="ar-SY" b="1" u="sng" dirty="0" smtClean="0">
                <a:solidFill>
                  <a:srgbClr val="FF0000"/>
                </a:solidFill>
              </a:rPr>
              <a:t>: </a:t>
            </a:r>
          </a:p>
          <a:p>
            <a:pPr algn="ctr">
              <a:buFontTx/>
              <a:buChar char="-"/>
            </a:pPr>
            <a:r>
              <a:rPr lang="ar-SY" dirty="0" smtClean="0"/>
              <a:t>أسلوب حياة وعملية متدرجة تتم ممارستها قائمة على النظرة الإيجابية للذات  من خلالها تترجم الأفكار والمشاعر إلى سلوك.</a:t>
            </a:r>
            <a:endParaRPr lang="ar-SY" dirty="0"/>
          </a:p>
        </p:txBody>
      </p:sp>
    </p:spTree>
    <p:extLst>
      <p:ext uri="{BB962C8B-B14F-4D97-AF65-F5344CB8AC3E}">
        <p14:creationId xmlns:p14="http://schemas.microsoft.com/office/powerpoint/2010/main" val="27325686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صورة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عنوان 1"/>
          <p:cNvSpPr>
            <a:spLocks noGrp="1"/>
          </p:cNvSpPr>
          <p:nvPr>
            <p:ph type="title"/>
          </p:nvPr>
        </p:nvSpPr>
        <p:spPr>
          <a:xfrm>
            <a:off x="0" y="0"/>
            <a:ext cx="9144000" cy="7029400"/>
          </a:xfrm>
          <a:scene3d>
            <a:camera prst="orthographicFront"/>
            <a:lightRig rig="threePt" dir="t"/>
          </a:scene3d>
          <a:sp3d>
            <a:bevelT w="114300" prst="hardEdge"/>
          </a:sp3d>
        </p:spPr>
        <p:style>
          <a:lnRef idx="1">
            <a:schemeClr val="accent3"/>
          </a:lnRef>
          <a:fillRef idx="2">
            <a:schemeClr val="accent3"/>
          </a:fillRef>
          <a:effectRef idx="1">
            <a:schemeClr val="accent3"/>
          </a:effectRef>
          <a:fontRef idx="minor">
            <a:schemeClr val="dk1"/>
          </a:fontRef>
        </p:style>
        <p:txBody>
          <a:bodyPr>
            <a:noAutofit/>
          </a:bodyPr>
          <a:lstStyle/>
          <a:p>
            <a:r>
              <a:rPr lang="ar-SY" sz="4000" dirty="0" smtClean="0">
                <a:solidFill>
                  <a:srgbClr val="FF0000"/>
                </a:solidFill>
                <a:cs typeface="PT Bold Broken" pitchFamily="2" charset="-78"/>
              </a:rPr>
              <a:t>أذكر أمثلة عن سلوكيات إيجابية أعجبتك </a:t>
            </a:r>
            <a:r>
              <a:rPr lang="ar-SY" sz="4000" dirty="0" smtClean="0">
                <a:solidFill>
                  <a:srgbClr val="FF0000"/>
                </a:solidFill>
                <a:cs typeface="PT Bold Broken" pitchFamily="2" charset="-78"/>
              </a:rPr>
              <a:t>.</a:t>
            </a:r>
            <a:r>
              <a:rPr lang="ar-SY" sz="4000" dirty="0" smtClean="0"/>
              <a:t/>
            </a:r>
            <a:br>
              <a:rPr lang="ar-SY" sz="4000" dirty="0" smtClean="0"/>
            </a:br>
            <a:r>
              <a:rPr lang="ar-SY" sz="4000" dirty="0" smtClean="0"/>
              <a:t>1- إصرار </a:t>
            </a:r>
            <a:r>
              <a:rPr lang="ar-SY" sz="4000" dirty="0" smtClean="0"/>
              <a:t> الطلاب على النجاح بالرغم من بعض العقبات التي تحول دون ذلك </a:t>
            </a:r>
            <a:br>
              <a:rPr lang="ar-SY" sz="4000" dirty="0" smtClean="0"/>
            </a:br>
            <a:r>
              <a:rPr lang="ar-SY" sz="4000" dirty="0" smtClean="0"/>
              <a:t>2- النظرة الموضوعية للذات و التعامل معها بواقعية </a:t>
            </a:r>
            <a:br>
              <a:rPr lang="ar-SY" sz="4000" dirty="0" smtClean="0"/>
            </a:br>
            <a:r>
              <a:rPr lang="ar-SY" sz="4000" dirty="0" smtClean="0"/>
              <a:t>3- الابتعاد عن استخدام الأفكار السلبية واستبدالها بالأفكار الإيجابية.</a:t>
            </a:r>
            <a:br>
              <a:rPr lang="ar-SY" sz="4000" dirty="0" smtClean="0"/>
            </a:br>
            <a:r>
              <a:rPr lang="ar-SY" sz="4000" dirty="0" smtClean="0"/>
              <a:t>3- تحديد الأهداف بواقعية والتخطيط والتنظيم الجيد لتحقيق هذه الأهداف</a:t>
            </a:r>
            <a:br>
              <a:rPr lang="ar-SY" sz="4000" dirty="0" smtClean="0"/>
            </a:br>
            <a:r>
              <a:rPr lang="ar-SY" sz="4000" dirty="0" smtClean="0"/>
              <a:t>4- التعاون والإيثار.</a:t>
            </a:r>
            <a:br>
              <a:rPr lang="ar-SY" sz="4000" dirty="0" smtClean="0"/>
            </a:br>
            <a:r>
              <a:rPr lang="ar-SY" sz="4000" dirty="0" smtClean="0"/>
              <a:t> </a:t>
            </a:r>
            <a:endParaRPr lang="ar-SY" sz="4000" dirty="0"/>
          </a:p>
        </p:txBody>
      </p:sp>
    </p:spTree>
    <p:extLst>
      <p:ext uri="{BB962C8B-B14F-4D97-AF65-F5344CB8AC3E}">
        <p14:creationId xmlns:p14="http://schemas.microsoft.com/office/powerpoint/2010/main" val="7748985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صورة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عنوان 1"/>
          <p:cNvSpPr>
            <a:spLocks noGrp="1"/>
          </p:cNvSpPr>
          <p:nvPr>
            <p:ph type="title"/>
          </p:nvPr>
        </p:nvSpPr>
        <p:spPr>
          <a:xfrm>
            <a:off x="0" y="0"/>
            <a:ext cx="9144000" cy="6858000"/>
          </a:xfrm>
        </p:spPr>
        <p:txBody>
          <a:bodyPr>
            <a:normAutofit/>
          </a:bodyPr>
          <a:lstStyle/>
          <a:p>
            <a:r>
              <a:rPr lang="ar-SY" sz="5400" b="1" dirty="0" smtClean="0">
                <a:solidFill>
                  <a:srgbClr val="FF0000"/>
                </a:solidFill>
                <a:latin typeface="Arabic Typesetting" pitchFamily="66" charset="-78"/>
                <a:cs typeface="Arabic Typesetting" pitchFamily="66" charset="-78"/>
              </a:rPr>
              <a:t>يقال « دائماً ما تعرف الكثير عن التفكير الإيجابي ، بيد أنك تخشى تطبيقه ، هل أتفق مع هذه المقولة ؟ أبرر اجابتي»  </a:t>
            </a:r>
            <a:r>
              <a:rPr lang="ar-SY" sz="5400" b="1" dirty="0" smtClean="0">
                <a:solidFill>
                  <a:srgbClr val="FF0000"/>
                </a:solidFill>
                <a:latin typeface="Arabic Typesetting" pitchFamily="66" charset="-78"/>
                <a:cs typeface="Arabic Typesetting" pitchFamily="66" charset="-78"/>
              </a:rPr>
              <a:t/>
            </a:r>
            <a:br>
              <a:rPr lang="ar-SY" sz="5400" b="1" dirty="0" smtClean="0">
                <a:solidFill>
                  <a:srgbClr val="FF0000"/>
                </a:solidFill>
                <a:latin typeface="Arabic Typesetting" pitchFamily="66" charset="-78"/>
                <a:cs typeface="Arabic Typesetting" pitchFamily="66" charset="-78"/>
              </a:rPr>
            </a:br>
            <a:r>
              <a:rPr lang="ar-SY" dirty="0" smtClean="0"/>
              <a:t>ليس هناك حدوداً لما يمكنك فعله إذا ما أعددت نفسك  لهذا الأمر ولكن لماذا يتعذر عليك القيام بالأمور الواضحة ؟ لأن المعرفة لوحدها لا تكفي لتحقيق أهدافك  بل تتطلب الثقة بالنفس التي تمنحك الإرادة اللازمة لتحقيق هذه الأهداف </a:t>
            </a:r>
            <a:endParaRPr lang="ar-SY" dirty="0"/>
          </a:p>
        </p:txBody>
      </p:sp>
    </p:spTree>
    <p:extLst>
      <p:ext uri="{BB962C8B-B14F-4D97-AF65-F5344CB8AC3E}">
        <p14:creationId xmlns:p14="http://schemas.microsoft.com/office/powerpoint/2010/main" val="29693978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عنوان 1"/>
          <p:cNvSpPr>
            <a:spLocks noGrp="1"/>
          </p:cNvSpPr>
          <p:nvPr>
            <p:ph type="title"/>
          </p:nvPr>
        </p:nvSpPr>
        <p:spPr/>
        <p:txBody>
          <a:bodyPr/>
          <a:lstStyle/>
          <a:p>
            <a:r>
              <a:rPr lang="ar-SY" b="1" dirty="0">
                <a:solidFill>
                  <a:srgbClr val="FF0000"/>
                </a:solidFill>
              </a:rPr>
              <a:t>خطوات تحليل النص الفلسفي:</a:t>
            </a:r>
            <a:endParaRPr lang="ar-SY" dirty="0"/>
          </a:p>
        </p:txBody>
      </p:sp>
      <p:sp>
        <p:nvSpPr>
          <p:cNvPr id="3" name="عنصر نائب للمحتوى 2"/>
          <p:cNvSpPr>
            <a:spLocks noGrp="1"/>
          </p:cNvSpPr>
          <p:nvPr>
            <p:ph idx="1"/>
          </p:nvPr>
        </p:nvSpPr>
        <p:spPr>
          <a:xfrm>
            <a:off x="0" y="1600200"/>
            <a:ext cx="9144000" cy="5257800"/>
          </a:xfrm>
        </p:spPr>
        <p:txBody>
          <a:bodyPr>
            <a:normAutofit/>
          </a:bodyPr>
          <a:lstStyle/>
          <a:p>
            <a:pPr lvl="0"/>
            <a:r>
              <a:rPr lang="ar-SY" dirty="0">
                <a:solidFill>
                  <a:prstClr val="black"/>
                </a:solidFill>
              </a:rPr>
              <a:t> </a:t>
            </a:r>
            <a:r>
              <a:rPr lang="ar-SY" b="1" dirty="0">
                <a:solidFill>
                  <a:srgbClr val="3333CC"/>
                </a:solidFill>
              </a:rPr>
              <a:t>كتابة لمحة عن حياة الفيلسوف مؤلف النص</a:t>
            </a:r>
          </a:p>
          <a:p>
            <a:pPr lvl="0"/>
            <a:r>
              <a:rPr lang="ar-SY" b="1" dirty="0">
                <a:solidFill>
                  <a:srgbClr val="3333CC"/>
                </a:solidFill>
              </a:rPr>
              <a:t> تحديد الأفكار الرئيسية في النص</a:t>
            </a:r>
          </a:p>
          <a:p>
            <a:pPr lvl="0"/>
            <a:r>
              <a:rPr lang="ar-SY" b="1" dirty="0">
                <a:solidFill>
                  <a:srgbClr val="3333CC"/>
                </a:solidFill>
              </a:rPr>
              <a:t>شرح المصطلحات الفلسفية الواردة في النص</a:t>
            </a:r>
          </a:p>
          <a:p>
            <a:pPr lvl="0"/>
            <a:r>
              <a:rPr lang="ar-SY" b="1" dirty="0">
                <a:solidFill>
                  <a:srgbClr val="3333CC"/>
                </a:solidFill>
              </a:rPr>
              <a:t>وضع عنوان آخر للنص</a:t>
            </a:r>
          </a:p>
          <a:p>
            <a:pPr lvl="0"/>
            <a:r>
              <a:rPr lang="ar-SY" b="1" dirty="0">
                <a:solidFill>
                  <a:srgbClr val="3333CC"/>
                </a:solidFill>
              </a:rPr>
              <a:t>تحديد الإشكالية الرئيسية التي يدور حولها النص</a:t>
            </a:r>
          </a:p>
          <a:p>
            <a:pPr lvl="0"/>
            <a:r>
              <a:rPr lang="ar-SY" b="1" dirty="0">
                <a:solidFill>
                  <a:srgbClr val="3333CC"/>
                </a:solidFill>
              </a:rPr>
              <a:t>الدفاع (أو دحض) أطروحة فلسفية</a:t>
            </a:r>
          </a:p>
          <a:p>
            <a:pPr lvl="0"/>
            <a:r>
              <a:rPr lang="ar-SY" b="1" dirty="0">
                <a:solidFill>
                  <a:srgbClr val="3333CC"/>
                </a:solidFill>
              </a:rPr>
              <a:t>تركيب مقطع فكري حول فكرة يتبنى فيها الطالب رأي ويدافع عنه</a:t>
            </a:r>
            <a:endParaRPr lang="ar-SY" b="1" dirty="0">
              <a:solidFill>
                <a:srgbClr val="3333CC"/>
              </a:solidFill>
            </a:endParaRPr>
          </a:p>
        </p:txBody>
      </p:sp>
    </p:spTree>
    <p:extLst>
      <p:ext uri="{BB962C8B-B14F-4D97-AF65-F5344CB8AC3E}">
        <p14:creationId xmlns:p14="http://schemas.microsoft.com/office/powerpoint/2010/main" val="4129034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858000"/>
          </a:xfrm>
        </p:spPr>
      </p:pic>
      <p:pic>
        <p:nvPicPr>
          <p:cNvPr id="7" name="صورة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عنوان 1"/>
          <p:cNvSpPr>
            <a:spLocks noGrp="1"/>
          </p:cNvSpPr>
          <p:nvPr>
            <p:ph type="title"/>
          </p:nvPr>
        </p:nvSpPr>
        <p:spPr>
          <a:xfrm>
            <a:off x="0" y="0"/>
            <a:ext cx="9144000" cy="6858000"/>
          </a:xfrm>
        </p:spPr>
        <p:txBody>
          <a:bodyPr>
            <a:normAutofit fontScale="90000"/>
          </a:bodyPr>
          <a:lstStyle/>
          <a:p>
            <a:r>
              <a:rPr lang="ar-SY" sz="6000" dirty="0" smtClean="0">
                <a:solidFill>
                  <a:srgbClr val="FF0000"/>
                </a:solidFill>
                <a:cs typeface="PT Bold Broken" pitchFamily="2" charset="-78"/>
              </a:rPr>
              <a:t>النص من كتاب </a:t>
            </a:r>
            <a:br>
              <a:rPr lang="ar-SY" sz="6000" dirty="0" smtClean="0">
                <a:solidFill>
                  <a:srgbClr val="FF0000"/>
                </a:solidFill>
                <a:cs typeface="PT Bold Broken" pitchFamily="2" charset="-78"/>
              </a:rPr>
            </a:br>
            <a:r>
              <a:rPr lang="ar-SY" sz="6000" dirty="0" smtClean="0">
                <a:cs typeface="PT Bold Broken" pitchFamily="2" charset="-78"/>
              </a:rPr>
              <a:t>التفكير الإيجابي </a:t>
            </a:r>
            <a:r>
              <a:rPr lang="ar-SY" sz="6000" dirty="0" smtClean="0">
                <a:solidFill>
                  <a:srgbClr val="FF0000"/>
                </a:solidFill>
                <a:cs typeface="PT Bold Broken" pitchFamily="2" charset="-78"/>
              </a:rPr>
              <a:t/>
            </a:r>
            <a:br>
              <a:rPr lang="ar-SY" sz="6000" dirty="0" smtClean="0">
                <a:solidFill>
                  <a:srgbClr val="FF0000"/>
                </a:solidFill>
                <a:cs typeface="PT Bold Broken" pitchFamily="2" charset="-78"/>
              </a:rPr>
            </a:br>
            <a:r>
              <a:rPr lang="ar-SY" sz="6000" dirty="0" smtClean="0">
                <a:solidFill>
                  <a:srgbClr val="FF0000"/>
                </a:solidFill>
                <a:cs typeface="PT Bold Broken" pitchFamily="2" charset="-78"/>
              </a:rPr>
              <a:t>تأليف : فيرا </a:t>
            </a:r>
            <a:r>
              <a:rPr lang="ar-SY" sz="6000" dirty="0" err="1" smtClean="0">
                <a:solidFill>
                  <a:srgbClr val="FF0000"/>
                </a:solidFill>
                <a:cs typeface="PT Bold Broken" pitchFamily="2" charset="-78"/>
              </a:rPr>
              <a:t>بيفر</a:t>
            </a:r>
            <a:r>
              <a:rPr lang="ar-SY" sz="6000" dirty="0" smtClean="0">
                <a:solidFill>
                  <a:srgbClr val="FF0000"/>
                </a:solidFill>
                <a:cs typeface="PT Bold Broken" pitchFamily="2" charset="-78"/>
              </a:rPr>
              <a:t/>
            </a:r>
            <a:br>
              <a:rPr lang="ar-SY" sz="6000" dirty="0" smtClean="0">
                <a:solidFill>
                  <a:srgbClr val="FF0000"/>
                </a:solidFill>
                <a:cs typeface="PT Bold Broken" pitchFamily="2" charset="-78"/>
              </a:rPr>
            </a:br>
            <a:r>
              <a:rPr lang="ar-SY" sz="6000" dirty="0" smtClean="0">
                <a:solidFill>
                  <a:srgbClr val="FF0000"/>
                </a:solidFill>
                <a:cs typeface="PT Bold Broken" pitchFamily="2" charset="-78"/>
              </a:rPr>
              <a:t> </a:t>
            </a:r>
            <a:r>
              <a:rPr lang="ar-SY" sz="10700" b="1" dirty="0" smtClean="0">
                <a:latin typeface="Arabic Typesetting" pitchFamily="66" charset="-78"/>
                <a:cs typeface="Arabic Typesetting" pitchFamily="66" charset="-78"/>
              </a:rPr>
              <a:t>وهي محللة و أخصائية مؤهلة في التنويم المغناطيسي والحركة والتدريب </a:t>
            </a:r>
            <a:endParaRPr lang="ar-SY" sz="6700" b="1" dirty="0">
              <a:latin typeface="Arabic Typesetting" pitchFamily="66" charset="-78"/>
              <a:cs typeface="Arabic Typesetting" pitchFamily="66" charset="-78"/>
            </a:endParaRPr>
          </a:p>
        </p:txBody>
      </p:sp>
    </p:spTree>
    <p:extLst>
      <p:ext uri="{BB962C8B-B14F-4D97-AF65-F5344CB8AC3E}">
        <p14:creationId xmlns:p14="http://schemas.microsoft.com/office/powerpoint/2010/main" val="36444496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صورة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عنوان 1"/>
          <p:cNvSpPr>
            <a:spLocks noGrp="1"/>
          </p:cNvSpPr>
          <p:nvPr>
            <p:ph type="title"/>
          </p:nvPr>
        </p:nvSpPr>
        <p:spPr>
          <a:xfrm>
            <a:off x="0" y="0"/>
            <a:ext cx="9144000" cy="6842760"/>
          </a:xfrm>
        </p:spPr>
        <p:txBody>
          <a:bodyPr>
            <a:normAutofit/>
          </a:bodyPr>
          <a:lstStyle/>
          <a:p>
            <a:r>
              <a:rPr lang="ar-SY" sz="5400" dirty="0" smtClean="0">
                <a:solidFill>
                  <a:srgbClr val="FF0000"/>
                </a:solidFill>
              </a:rPr>
              <a:t>عندما تضع نفسك في إطار عقلي إيجابي ،لن تشعر بإحساس أفضل وحسب ، و لكنك ، وهو الأهم ، ستؤثر تأثيراً إيجابياً على البيئة المحيطة ، فالناس يفضلون صحبة الشخص السعيد هادئ الأعصاب ، و سوف ينعكس سلوكك الإيجابي على الطريقة التي يتعامل بها الناس معك .</a:t>
            </a:r>
            <a:endParaRPr lang="ar-SY" sz="5400" dirty="0">
              <a:solidFill>
                <a:srgbClr val="FF0000"/>
              </a:solidFill>
            </a:endParaRPr>
          </a:p>
        </p:txBody>
      </p:sp>
    </p:spTree>
    <p:extLst>
      <p:ext uri="{BB962C8B-B14F-4D97-AF65-F5344CB8AC3E}">
        <p14:creationId xmlns:p14="http://schemas.microsoft.com/office/powerpoint/2010/main" val="6961507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صورة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0528" y="0"/>
            <a:ext cx="9324528" cy="6858000"/>
          </a:xfrm>
          <a:prstGeom prst="rect">
            <a:avLst/>
          </a:prstGeom>
        </p:spPr>
      </p:pic>
      <p:sp>
        <p:nvSpPr>
          <p:cNvPr id="2" name="عنوان 1"/>
          <p:cNvSpPr>
            <a:spLocks noGrp="1"/>
          </p:cNvSpPr>
          <p:nvPr>
            <p:ph type="title"/>
          </p:nvPr>
        </p:nvSpPr>
        <p:spPr>
          <a:xfrm>
            <a:off x="0" y="-99392"/>
            <a:ext cx="9137848" cy="6858000"/>
          </a:xfrm>
        </p:spPr>
        <p:txBody>
          <a:bodyPr>
            <a:normAutofit/>
          </a:bodyPr>
          <a:lstStyle/>
          <a:p>
            <a:r>
              <a:rPr lang="ar-SY" sz="6600" b="1" dirty="0" smtClean="0">
                <a:solidFill>
                  <a:srgbClr val="FFC000"/>
                </a:solidFill>
              </a:rPr>
              <a:t>لكل فعل رد فعل ، هذه الملحوظة دائماً ما تثبت صحتها ، وهي مسألة انتظار الوقت قبل أن تحصد ما زرعته ، هذا صحيح في كل المجالات ، سواء الحياة الشخصية أو العملية.</a:t>
            </a:r>
            <a:endParaRPr lang="ar-SY" sz="6600" b="1" dirty="0">
              <a:solidFill>
                <a:srgbClr val="FFC000"/>
              </a:solidFill>
            </a:endParaRPr>
          </a:p>
        </p:txBody>
      </p:sp>
    </p:spTree>
    <p:extLst>
      <p:ext uri="{BB962C8B-B14F-4D97-AF65-F5344CB8AC3E}">
        <p14:creationId xmlns:p14="http://schemas.microsoft.com/office/powerpoint/2010/main" val="3543596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صورة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عنوان 1"/>
          <p:cNvSpPr>
            <a:spLocks noGrp="1"/>
          </p:cNvSpPr>
          <p:nvPr>
            <p:ph type="title"/>
          </p:nvPr>
        </p:nvSpPr>
        <p:spPr>
          <a:xfrm>
            <a:off x="0" y="0"/>
            <a:ext cx="9144000" cy="6858000"/>
          </a:xfrm>
        </p:spPr>
        <p:txBody>
          <a:bodyPr>
            <a:normAutofit/>
          </a:bodyPr>
          <a:lstStyle/>
          <a:p>
            <a:r>
              <a:rPr lang="ar-SY" sz="5400" dirty="0" smtClean="0">
                <a:solidFill>
                  <a:srgbClr val="FF0000"/>
                </a:solidFill>
              </a:rPr>
              <a:t>كونك إيجابياً معناه كونك ودوداً و صريحاً ، هذا لا يعني أن تهدر كرامتك بل يعني أن تقول ما </a:t>
            </a:r>
            <a:r>
              <a:rPr lang="ar-SY" sz="5400" dirty="0" err="1" smtClean="0">
                <a:solidFill>
                  <a:srgbClr val="FF0000"/>
                </a:solidFill>
              </a:rPr>
              <a:t>تعتقده</a:t>
            </a:r>
            <a:r>
              <a:rPr lang="ar-SY" sz="5400" dirty="0" smtClean="0">
                <a:solidFill>
                  <a:srgbClr val="FF0000"/>
                </a:solidFill>
              </a:rPr>
              <a:t> و تسعى إلى الحقيقة ، وهذا لا يعني أن تكون فظاً ، لكن كونك إيجابياً يعني أن تختار بوعي و أن تنظر إلى الجانب المضيء من الأمور ، و أن تحب نفسك والآخرين و أن تهتم بمن حولك .</a:t>
            </a:r>
            <a:endParaRPr lang="ar-SY" dirty="0">
              <a:solidFill>
                <a:srgbClr val="FF0000"/>
              </a:solidFill>
            </a:endParaRPr>
          </a:p>
        </p:txBody>
      </p:sp>
    </p:spTree>
    <p:extLst>
      <p:ext uri="{BB962C8B-B14F-4D97-AF65-F5344CB8AC3E}">
        <p14:creationId xmlns:p14="http://schemas.microsoft.com/office/powerpoint/2010/main" val="4736614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3999" cy="7029399"/>
          </a:xfrm>
          <a:prstGeom prst="rect">
            <a:avLst/>
          </a:prstGeom>
        </p:spPr>
      </p:pic>
      <p:sp>
        <p:nvSpPr>
          <p:cNvPr id="2" name="عنوان 1"/>
          <p:cNvSpPr>
            <a:spLocks noGrp="1"/>
          </p:cNvSpPr>
          <p:nvPr>
            <p:ph type="title"/>
          </p:nvPr>
        </p:nvSpPr>
        <p:spPr>
          <a:xfrm>
            <a:off x="-28129" y="85699"/>
            <a:ext cx="9144000" cy="6858000"/>
          </a:xfrm>
        </p:spPr>
        <p:txBody>
          <a:bodyPr>
            <a:normAutofit/>
          </a:bodyPr>
          <a:lstStyle/>
          <a:p>
            <a:r>
              <a:rPr lang="ar-SY" sz="5400" dirty="0" smtClean="0">
                <a:solidFill>
                  <a:srgbClr val="FF0000"/>
                </a:solidFill>
              </a:rPr>
              <a:t>أن تكون إيجابياً يعني أن تقلق بشكل أقل ، و أن تستمتع أكثر و أن تنظر للجانب المضيء بدلاً من أن تملأ رأسك بالأفكار السوداء ، وتختار أن تكون</a:t>
            </a:r>
            <a:r>
              <a:rPr lang="ar-SY" sz="5400" dirty="0" smtClean="0"/>
              <a:t> </a:t>
            </a:r>
            <a:r>
              <a:rPr lang="ar-SY" sz="5400" dirty="0" smtClean="0">
                <a:solidFill>
                  <a:srgbClr val="FF0000"/>
                </a:solidFill>
              </a:rPr>
              <a:t>سعيداً بدلاً من الحزن ، وواجبك الأول أن يكون شعورك الداخلي طيباً</a:t>
            </a:r>
            <a:endParaRPr lang="ar-SY" sz="5400" dirty="0">
              <a:solidFill>
                <a:srgbClr val="FF0000"/>
              </a:solidFill>
            </a:endParaRPr>
          </a:p>
        </p:txBody>
      </p:sp>
    </p:spTree>
    <p:extLst>
      <p:ext uri="{BB962C8B-B14F-4D97-AF65-F5344CB8AC3E}">
        <p14:creationId xmlns:p14="http://schemas.microsoft.com/office/powerpoint/2010/main" val="5030345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صورة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520" y="0"/>
            <a:ext cx="9361040" cy="6858000"/>
          </a:xfrm>
          <a:prstGeom prst="rect">
            <a:avLst/>
          </a:prstGeom>
        </p:spPr>
      </p:pic>
      <p:sp>
        <p:nvSpPr>
          <p:cNvPr id="2" name="عنوان 1"/>
          <p:cNvSpPr>
            <a:spLocks noGrp="1"/>
          </p:cNvSpPr>
          <p:nvPr>
            <p:ph type="title"/>
          </p:nvPr>
        </p:nvSpPr>
        <p:spPr>
          <a:xfrm>
            <a:off x="0" y="0"/>
            <a:ext cx="9144000" cy="6858000"/>
          </a:xfrm>
        </p:spPr>
        <p:txBody>
          <a:bodyPr>
            <a:normAutofit/>
          </a:bodyPr>
          <a:lstStyle/>
          <a:p>
            <a:r>
              <a:rPr lang="ar-SY" sz="4800" dirty="0" smtClean="0"/>
              <a:t>من المهم جداً أن تعتني بنفسك و أن تسعى للحصول على السعادة لنفسك ، و إذا رأيت أن هذه الملحوظة أنانية  ، أنظر إليها من زاوية أخرى، إن لم تكن أنت نفسك سعيداً ، فلن تسعد غيرك ، ، ولن تسعد الآخرين ، ولن تنجح فيما تفعله ، تخيل طبيباً نفسانياً تعيساً يحاول أن يثني مريضاً عن فكرة الانتحار ، تخيل بائعاً  حاد المزاج يحاول أن يبيع المنتج لعميل ، و الآن ما مدى إحساسك بالسعادة ؟؟؟</a:t>
            </a:r>
            <a:endParaRPr lang="ar-SY" sz="4800" dirty="0"/>
          </a:p>
        </p:txBody>
      </p:sp>
    </p:spTree>
    <p:extLst>
      <p:ext uri="{BB962C8B-B14F-4D97-AF65-F5344CB8AC3E}">
        <p14:creationId xmlns:p14="http://schemas.microsoft.com/office/powerpoint/2010/main" val="20194874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87424"/>
            <a:ext cx="9144000" cy="7245424"/>
          </a:xfrm>
          <a:prstGeom prst="rect">
            <a:avLst/>
          </a:prstGeom>
        </p:spPr>
      </p:pic>
      <p:sp>
        <p:nvSpPr>
          <p:cNvPr id="2" name="عنوان 1"/>
          <p:cNvSpPr>
            <a:spLocks noGrp="1"/>
          </p:cNvSpPr>
          <p:nvPr>
            <p:ph type="title"/>
          </p:nvPr>
        </p:nvSpPr>
        <p:spPr/>
        <p:txBody>
          <a:bodyPr>
            <a:noAutofit/>
          </a:bodyPr>
          <a:lstStyle/>
          <a:p>
            <a:r>
              <a:rPr lang="ar-SY" sz="8800" dirty="0" smtClean="0">
                <a:solidFill>
                  <a:srgbClr val="FF0000"/>
                </a:solidFill>
                <a:cs typeface="PT Bold Broken" pitchFamily="2" charset="-78"/>
              </a:rPr>
              <a:t>المناقشة </a:t>
            </a:r>
            <a:endParaRPr lang="ar-SY" sz="8800" dirty="0">
              <a:solidFill>
                <a:srgbClr val="FF0000"/>
              </a:solidFill>
              <a:cs typeface="PT Bold Broken" pitchFamily="2" charset="-78"/>
            </a:endParaRPr>
          </a:p>
        </p:txBody>
      </p:sp>
      <p:sp>
        <p:nvSpPr>
          <p:cNvPr id="3" name="عنصر نائب للمحتوى 2"/>
          <p:cNvSpPr>
            <a:spLocks noGrp="1"/>
          </p:cNvSpPr>
          <p:nvPr>
            <p:ph idx="1"/>
          </p:nvPr>
        </p:nvSpPr>
        <p:spPr/>
        <p:txBody>
          <a:bodyPr>
            <a:normAutofit/>
          </a:bodyPr>
          <a:lstStyle/>
          <a:p>
            <a:pPr marL="0" indent="0" algn="ctr">
              <a:buNone/>
            </a:pPr>
            <a:r>
              <a:rPr lang="ar-SY" sz="4400" b="1" dirty="0" smtClean="0"/>
              <a:t>أضع عنواناً مناسباً للنص</a:t>
            </a:r>
            <a:r>
              <a:rPr lang="ar-SY" sz="4400" b="1" dirty="0" smtClean="0"/>
              <a:t>.</a:t>
            </a:r>
          </a:p>
          <a:p>
            <a:pPr marL="0" indent="0" algn="ctr">
              <a:buNone/>
            </a:pPr>
            <a:r>
              <a:rPr lang="ar-SY" sz="4400" b="1" dirty="0" smtClean="0"/>
              <a:t>دور التفكير الإيجابي في حياة الفرد والمجتمع</a:t>
            </a:r>
            <a:endParaRPr lang="ar-SY" sz="4400" b="1" dirty="0"/>
          </a:p>
        </p:txBody>
      </p:sp>
    </p:spTree>
    <p:extLst>
      <p:ext uri="{BB962C8B-B14F-4D97-AF65-F5344CB8AC3E}">
        <p14:creationId xmlns:p14="http://schemas.microsoft.com/office/powerpoint/2010/main" val="863135313"/>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TotalTime>
  <Words>415</Words>
  <Application>Microsoft Office PowerPoint</Application>
  <PresentationFormat>عرض على الشاشة (3:4)‏</PresentationFormat>
  <Paragraphs>35</Paragraphs>
  <Slides>13</Slides>
  <Notes>3</Notes>
  <HiddenSlides>0</HiddenSlides>
  <MMClips>0</MMClips>
  <ScaleCrop>false</ScaleCrop>
  <HeadingPairs>
    <vt:vector size="4" baseType="variant">
      <vt:variant>
        <vt:lpstr>نسق</vt:lpstr>
      </vt:variant>
      <vt:variant>
        <vt:i4>1</vt:i4>
      </vt:variant>
      <vt:variant>
        <vt:lpstr>عناوين الشرائح</vt:lpstr>
      </vt:variant>
      <vt:variant>
        <vt:i4>13</vt:i4>
      </vt:variant>
    </vt:vector>
  </HeadingPairs>
  <TitlesOfParts>
    <vt:vector size="14" baseType="lpstr">
      <vt:lpstr>نسق Office</vt:lpstr>
      <vt:lpstr>تحليـــل نــص </vt:lpstr>
      <vt:lpstr>خطوات تحليل النص الفلسفي:</vt:lpstr>
      <vt:lpstr>النص من كتاب  التفكير الإيجابي  تأليف : فيرا بيفر  وهي محللة و أخصائية مؤهلة في التنويم المغناطيسي والحركة والتدريب </vt:lpstr>
      <vt:lpstr>عندما تضع نفسك في إطار عقلي إيجابي ،لن تشعر بإحساس أفضل وحسب ، و لكنك ، وهو الأهم ، ستؤثر تأثيراً إيجابياً على البيئة المحيطة ، فالناس يفضلون صحبة الشخص السعيد هادئ الأعصاب ، و سوف ينعكس سلوكك الإيجابي على الطريقة التي يتعامل بها الناس معك .</vt:lpstr>
      <vt:lpstr>لكل فعل رد فعل ، هذه الملحوظة دائماً ما تثبت صحتها ، وهي مسألة انتظار الوقت قبل أن تحصد ما زرعته ، هذا صحيح في كل المجالات ، سواء الحياة الشخصية أو العملية.</vt:lpstr>
      <vt:lpstr>كونك إيجابياً معناه كونك ودوداً و صريحاً ، هذا لا يعني أن تهدر كرامتك بل يعني أن تقول ما تعتقده و تسعى إلى الحقيقة ، وهذا لا يعني أن تكون فظاً ، لكن كونك إيجابياً يعني أن تختار بوعي و أن تنظر إلى الجانب المضيء من الأمور ، و أن تحب نفسك والآخرين و أن تهتم بمن حولك .</vt:lpstr>
      <vt:lpstr>أن تكون إيجابياً يعني أن تقلق بشكل أقل ، و أن تستمتع أكثر و أن تنظر للجانب المضيء بدلاً من أن تملأ رأسك بالأفكار السوداء ، وتختار أن تكون سعيداً بدلاً من الحزن ، وواجبك الأول أن يكون شعورك الداخلي طيباً</vt:lpstr>
      <vt:lpstr>من المهم جداً أن تعتني بنفسك و أن تسعى للحصول على السعادة لنفسك ، و إذا رأيت أن هذه الملحوظة أنانية  ، أنظر إليها من زاوية أخرى، إن لم تكن أنت نفسك سعيداً ، فلن تسعد غيرك ، ، ولن تسعد الآخرين ، ولن تنجح فيما تفعله ، تخيل طبيباً نفسانياً تعيساً يحاول أن يثني مريضاً عن فكرة الانتحار ، تخيل بائعاً  حاد المزاج يحاول أن يبيع المنتج لعميل ، و الآن ما مدى إحساسك بالسعادة ؟؟؟</vt:lpstr>
      <vt:lpstr>المناقشة </vt:lpstr>
      <vt:lpstr>أحدد الأفكار الرئيسية في النص نوعية أفكارك تحدد شكل حياتك وعلاقتك بغيرك كل ما تقدمه للآخرين سيعود إليك  لكل فعل رد فعل ومن يهتم بالآخرين يثير اهتمامهم به. كل الإنجازات تبدأ بفكرة  من الضروري الابتعاد عن الأفكار السوداء واستبدالها بالأفكار الإيجابية . من المهم أن يعتني الإنسان بنفسه  للحصول على السعادة لنفسه أولاً حتى يتمكن من منحها للآخرين لأن فاقد الشيء  لا يعطيه  </vt:lpstr>
      <vt:lpstr>أقدم تعريفاً للمصطلحات الآتية:</vt:lpstr>
      <vt:lpstr>أذكر أمثلة عن سلوكيات إيجابية أعجبتك . 1- إصرار  الطلاب على النجاح بالرغم من بعض العقبات التي تحول دون ذلك  2- النظرة الموضوعية للذات و التعامل معها بواقعية  3- الابتعاد عن استخدام الأفكار السلبية واستبدالها بالأفكار الإيجابية. 3- تحديد الأهداف بواقعية والتخطيط والتنظيم الجيد لتحقيق هذه الأهداف 4- التعاون والإيثار.  </vt:lpstr>
      <vt:lpstr>يقال « دائماً ما تعرف الكثير عن التفكير الإيجابي ، بيد أنك تخشى تطبيقه ، هل أتفق مع هذه المقولة ؟ أبرر اجابتي»   ليس هناك حدوداً لما يمكنك فعله إذا ما أعددت نفسك  لهذا الأمر ولكن لماذا يتعذر عليك القيام بالأمور الواضحة ؟ لأن المعرفة لوحدها لا تكفي لتحقيق أهدافك  بل تتطلب الثقة بالنفس التي تمنحك الإرادة اللازمة لتحقيق هذه الأهداف </vt:lpstr>
    </vt:vector>
  </TitlesOfParts>
  <Company>فراس الصعيو</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تحليل نص </dc:title>
  <dc:creator>chaker</dc:creator>
  <cp:lastModifiedBy>chaker</cp:lastModifiedBy>
  <cp:revision>15</cp:revision>
  <dcterms:created xsi:type="dcterms:W3CDTF">2020-01-25T19:53:14Z</dcterms:created>
  <dcterms:modified xsi:type="dcterms:W3CDTF">2020-02-24T20:46:34Z</dcterms:modified>
</cp:coreProperties>
</file>