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71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3333CC"/>
    <a:srgbClr val="FF33CC"/>
    <a:srgbClr val="FF0066"/>
    <a:srgbClr val="0000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62" autoAdjust="0"/>
    <p:restoredTop sz="93073" autoAdjust="0"/>
  </p:normalViewPr>
  <p:slideViewPr>
    <p:cSldViewPr>
      <p:cViewPr varScale="1">
        <p:scale>
          <a:sx n="80" d="100"/>
          <a:sy n="80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8DA76E-D9D8-4038-AB29-06B81D7C5907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257810-33EF-4AAB-A3FF-F67B1F0F4B22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70099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57810-33EF-4AAB-A3FF-F67B1F0F4B22}" type="slidenum">
              <a:rPr lang="ar-SY" smtClean="0"/>
              <a:t>2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7059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57810-33EF-4AAB-A3FF-F67B1F0F4B22}" type="slidenum">
              <a:rPr lang="ar-SY" smtClean="0"/>
              <a:t>4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753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57810-33EF-4AAB-A3FF-F67B1F0F4B22}" type="slidenum">
              <a:rPr lang="ar-SY" smtClean="0"/>
              <a:t>5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65936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18697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835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0237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61115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5274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4355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73982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0754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85023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6170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83845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D530-8DF1-460B-AA45-45D58420A189}" type="datetimeFigureOut">
              <a:rPr lang="ar-SY" smtClean="0"/>
              <a:t>24/01/1441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BA40-3294-4683-A3B6-EA161B0CF143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26876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1368152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ar-SY" sz="6000" dirty="0" smtClean="0">
                <a:ea typeface="Calibri"/>
                <a:cs typeface="AlHurraTxtBold" pitchFamily="2" charset="-78"/>
              </a:rPr>
              <a:t/>
            </a:r>
            <a:br>
              <a:rPr lang="ar-SY" sz="6000" dirty="0" smtClean="0">
                <a:ea typeface="Calibri"/>
                <a:cs typeface="AlHurraTxtBold" pitchFamily="2" charset="-78"/>
              </a:rPr>
            </a:br>
            <a:r>
              <a:rPr lang="ar-SY" sz="7300" dirty="0" smtClean="0">
                <a:solidFill>
                  <a:srgbClr val="FF0000"/>
                </a:solidFill>
                <a:ea typeface="Calibri"/>
                <a:cs typeface="AlHurraTxtBold" pitchFamily="2" charset="-78"/>
              </a:rPr>
              <a:t>قضية </a:t>
            </a:r>
            <a:r>
              <a:rPr lang="ar-SY" sz="6000" dirty="0" smtClean="0">
                <a:solidFill>
                  <a:srgbClr val="FF0000"/>
                </a:solidFill>
                <a:ea typeface="Calibri"/>
                <a:cs typeface="AlHurraTxtBold" pitchFamily="2" charset="-78"/>
              </a:rPr>
              <a:t>للمناقشة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776864" cy="44420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6000" dirty="0" smtClean="0">
                <a:latin typeface="_PDMS_Saleem_QuranFont" pitchFamily="2" charset="-78"/>
                <a:ea typeface="Calibri"/>
                <a:cs typeface="_PDMS_Saleem_QuranFont" pitchFamily="2" charset="-78"/>
              </a:rPr>
              <a:t>شهد </a:t>
            </a:r>
            <a:r>
              <a:rPr lang="ar-SY" sz="6000" dirty="0">
                <a:latin typeface="_PDMS_Saleem_QuranFont" pitchFamily="2" charset="-78"/>
                <a:ea typeface="Calibri"/>
                <a:cs typeface="_PDMS_Saleem_QuranFont" pitchFamily="2" charset="-78"/>
              </a:rPr>
              <a:t>العالم تطورات علمية وتكنولوجية </a:t>
            </a:r>
            <a:r>
              <a:rPr lang="ar-SY" sz="6000" dirty="0" smtClean="0">
                <a:latin typeface="_PDMS_Saleem_QuranFont" pitchFamily="2" charset="-78"/>
                <a:ea typeface="Calibri"/>
                <a:cs typeface="_PDMS_Saleem_QuranFont" pitchFamily="2" charset="-78"/>
              </a:rPr>
              <a:t>عظيمة منها </a:t>
            </a:r>
            <a:r>
              <a:rPr lang="ar-SY" sz="6000" dirty="0">
                <a:latin typeface="_PDMS_Saleem_QuranFont" pitchFamily="2" charset="-78"/>
                <a:ea typeface="Calibri"/>
                <a:cs typeface="_PDMS_Saleem_QuranFont" pitchFamily="2" charset="-78"/>
              </a:rPr>
              <a:t>(البنسلين </a:t>
            </a:r>
            <a:r>
              <a:rPr lang="ar-SY" sz="6000" dirty="0" smtClean="0">
                <a:latin typeface="_PDMS_Saleem_QuranFont" pitchFamily="2" charset="-78"/>
                <a:ea typeface="Calibri"/>
                <a:cs typeface="_PDMS_Saleem_QuranFont" pitchFamily="2" charset="-78"/>
              </a:rPr>
              <a:t>)  و بالمقابل هناك (القنابل النووية)</a:t>
            </a:r>
            <a:endParaRPr lang="ar-SY" sz="6000" dirty="0" smtClean="0">
              <a:latin typeface="_PDMS_Saleem_QuranFont" pitchFamily="2" charset="-78"/>
              <a:cs typeface="_PDMS_Saleem_QuranFont" pitchFamily="2" charset="-78"/>
            </a:endParaRPr>
          </a:p>
          <a:p>
            <a:r>
              <a:rPr lang="ar-SY" sz="6000" dirty="0" smtClean="0">
                <a:latin typeface="_PDMS_Saleem_QuranFont" pitchFamily="2" charset="-78"/>
                <a:ea typeface="Calibri"/>
                <a:cs typeface="_PDMS_Saleem_QuranFont" pitchFamily="2" charset="-78"/>
              </a:rPr>
              <a:t> التي تشكل خطراً على البشرية</a:t>
            </a:r>
            <a:endParaRPr lang="ar-SY" sz="6000" dirty="0">
              <a:latin typeface="_PDMS_Saleem_QuranFont" pitchFamily="2" charset="-78"/>
              <a:cs typeface="_PDMS_Saleem_Quran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30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131840" y="2276872"/>
            <a:ext cx="2520280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600" b="1" dirty="0" smtClean="0">
                <a:solidFill>
                  <a:schemeClr val="tx1"/>
                </a:solidFill>
              </a:rPr>
              <a:t>4- مبادئ أخلاقيات  العلم</a:t>
            </a:r>
            <a:endParaRPr lang="ar-SY" b="1" dirty="0">
              <a:solidFill>
                <a:schemeClr val="tx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156176" y="620688"/>
            <a:ext cx="2304256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600" b="1" dirty="0" smtClean="0"/>
              <a:t>مبدأ الحذر</a:t>
            </a:r>
            <a:endParaRPr lang="ar-SY" sz="36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67544" y="620688"/>
            <a:ext cx="2304256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200" b="1" dirty="0" smtClean="0"/>
              <a:t>مبدأ المسؤولية</a:t>
            </a:r>
            <a:endParaRPr lang="ar-SY" sz="32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110169" y="4471994"/>
            <a:ext cx="2304256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200" b="1" dirty="0" smtClean="0"/>
              <a:t>مبدأ التضامن الإنساني</a:t>
            </a:r>
            <a:endParaRPr lang="ar-SY" sz="32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23528" y="4509120"/>
            <a:ext cx="2304256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/>
              <a:t>مبدأ احترام الكرامة الإنسانية</a:t>
            </a:r>
            <a:endParaRPr lang="ar-SY" sz="2800" b="1" dirty="0"/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5580112" y="3429000"/>
            <a:ext cx="1610177" cy="1042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>
            <a:endCxn id="4" idx="2"/>
          </p:cNvCxnSpPr>
          <p:nvPr/>
        </p:nvCxnSpPr>
        <p:spPr>
          <a:xfrm flipV="1">
            <a:off x="5436096" y="2060848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 flipV="1">
            <a:off x="1475656" y="2060848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1331640" y="3789040"/>
            <a:ext cx="1944216" cy="716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4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6600" b="1" dirty="0">
                <a:latin typeface="_PDMS_Saleem_QuranFont" pitchFamily="2" charset="-78"/>
                <a:ea typeface="Calibri"/>
                <a:cs typeface="PT Bold Dusky" pitchFamily="2" charset="-78"/>
              </a:rPr>
              <a:t>مبـــدأ الحـــــــذر</a:t>
            </a:r>
            <a:endParaRPr lang="ar-SY" sz="6600" dirty="0">
              <a:latin typeface="_PDMS_Saleem_QuranFont" pitchFamily="2" charset="-78"/>
              <a:cs typeface="PT Bold Dusky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dirty="0" smtClean="0">
                <a:ea typeface="Calibri"/>
              </a:rPr>
              <a:t>تؤكد </a:t>
            </a:r>
            <a:r>
              <a:rPr lang="ar-SY" dirty="0">
                <a:ea typeface="Calibri"/>
              </a:rPr>
              <a:t>أخلاقيات العلم توخي الحذر  أمام كل منجز تكنولوجي ؟ بسبب الأخطار المحتملة لبعض التطورات العلمية.</a:t>
            </a:r>
            <a:endParaRPr lang="en-US" sz="2400" dirty="0"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ar-SY" b="1" dirty="0">
                <a:ea typeface="Calibri"/>
              </a:rPr>
              <a:t>ستيفن </a:t>
            </a:r>
            <a:r>
              <a:rPr lang="ar-SY" b="1" dirty="0" err="1">
                <a:ea typeface="Calibri"/>
              </a:rPr>
              <a:t>هوكينغ</a:t>
            </a:r>
            <a:r>
              <a:rPr lang="ar-SY" b="1" dirty="0">
                <a:ea typeface="Calibri"/>
              </a:rPr>
              <a:t> </a:t>
            </a:r>
            <a:r>
              <a:rPr lang="ar-SY" dirty="0">
                <a:ea typeface="Calibri"/>
              </a:rPr>
              <a:t>: حذر من أن تطور التقنيات الذكية قد يكون مؤشراً على فناء الجنس البشري.</a:t>
            </a:r>
            <a:endParaRPr lang="en-US" sz="2400" dirty="0">
              <a:ea typeface="Calibri"/>
              <a:cs typeface="Arial"/>
            </a:endParaRPr>
          </a:p>
          <a:p>
            <a:pPr algn="ctr"/>
            <a:r>
              <a:rPr lang="ar-SY" dirty="0">
                <a:ea typeface="Calibri"/>
              </a:rPr>
              <a:t>إن تمكن الإنسان من تطوير ذكاء اصطناعي قائم بذاته قد يتطور بشكل متسارع لن يكون بمقدور البشر المحكومون بقواعد التطور البيولوجي مجاراته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5042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5400" b="1" dirty="0" err="1" smtClean="0">
                <a:ea typeface="Calibri"/>
                <a:cs typeface="Arabic Typesetting"/>
              </a:rPr>
              <a:t>أتـــــــــــــــــــــــــــأول</a:t>
            </a:r>
            <a:r>
              <a:rPr lang="ar-SY" sz="5400" b="1" dirty="0" smtClean="0">
                <a:ea typeface="Calibri"/>
                <a:cs typeface="Arabic Typesetting"/>
              </a:rPr>
              <a:t> </a:t>
            </a:r>
            <a:endParaRPr lang="ar-SY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SY" sz="3600" dirty="0" smtClean="0">
                <a:ea typeface="Calibri"/>
                <a:cs typeface="Arabic Typesetting"/>
              </a:rPr>
              <a:t>إ</a:t>
            </a:r>
            <a:r>
              <a:rPr lang="ar-SY" sz="5400" dirty="0" smtClean="0">
                <a:ea typeface="Calibri"/>
                <a:cs typeface="Arabic Typesetting"/>
              </a:rPr>
              <a:t>ن </a:t>
            </a:r>
            <a:r>
              <a:rPr lang="ar-SY" sz="5400" dirty="0">
                <a:ea typeface="Calibri"/>
                <a:cs typeface="Arabic Typesetting"/>
              </a:rPr>
              <a:t>التهديد الذي يواجه الإنسان يأتي في المقام الأول  من  آلات و اجهزة التقنية ذات الامكانيات المميتة التي تؤثر في جوهر الإنسان .</a:t>
            </a:r>
            <a:endParaRPr lang="en-US" sz="4000" dirty="0">
              <a:ea typeface="Calibri"/>
              <a:cs typeface="Arial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SY" sz="4800" dirty="0">
                <a:ea typeface="Calibri"/>
              </a:rPr>
              <a:t> كيف يكون العالم حذراً ؟</a:t>
            </a:r>
            <a:endParaRPr lang="en-US" sz="4000" dirty="0">
              <a:ea typeface="Calibri"/>
              <a:cs typeface="Arial"/>
            </a:endParaRP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5273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ar-SY" b="1" dirty="0" smtClean="0">
                <a:ea typeface="Calibri"/>
              </a:rPr>
              <a:t/>
            </a:r>
            <a:br>
              <a:rPr lang="ar-SY" b="1" dirty="0" smtClean="0">
                <a:ea typeface="Calibri"/>
              </a:rPr>
            </a:br>
            <a:r>
              <a:rPr lang="ar-SY" b="1" dirty="0" smtClean="0">
                <a:ea typeface="Calibri"/>
                <a:cs typeface="PT Bold Dusky" pitchFamily="2" charset="-78"/>
              </a:rPr>
              <a:t>مبــــدأ  </a:t>
            </a:r>
            <a:r>
              <a:rPr lang="ar-SY" b="1" dirty="0">
                <a:ea typeface="Calibri"/>
                <a:cs typeface="PT Bold Dusky" pitchFamily="2" charset="-78"/>
              </a:rPr>
              <a:t>المســـؤوليـــة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sz="4400" dirty="0" smtClean="0">
                <a:ea typeface="Calibri"/>
              </a:rPr>
              <a:t>العمل </a:t>
            </a:r>
            <a:r>
              <a:rPr lang="ar-SY" sz="4400" dirty="0">
                <a:ea typeface="Calibri"/>
              </a:rPr>
              <a:t>على الحد من الأخطار الناتجة إلى أدنى حدودها يغدو ضرورة أخلاقية ومسؤولية لا بد للعلماء من الالتزام بها.</a:t>
            </a:r>
            <a:endParaRPr lang="en-US" sz="3600" dirty="0"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ar-SY" sz="4400" dirty="0">
                <a:ea typeface="Calibri"/>
              </a:rPr>
              <a:t>العلماء بحاجة للمشاركة في معالجة القضايا الأخلاقية المتعلقة بالعلوم ليكونوا جزءاً من الحل .</a:t>
            </a:r>
            <a:endParaRPr lang="en-US" sz="3600" dirty="0">
              <a:ea typeface="Calibri"/>
              <a:cs typeface="Arial"/>
            </a:endParaRPr>
          </a:p>
          <a:p>
            <a:endParaRPr lang="ar-SY" sz="4400" dirty="0"/>
          </a:p>
        </p:txBody>
      </p:sp>
    </p:spTree>
    <p:extLst>
      <p:ext uri="{BB962C8B-B14F-4D97-AF65-F5344CB8AC3E}">
        <p14:creationId xmlns:p14="http://schemas.microsoft.com/office/powerpoint/2010/main" val="10959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Y" sz="8000" b="1" dirty="0">
                <a:solidFill>
                  <a:srgbClr val="FF0000"/>
                </a:solidFill>
                <a:latin typeface="_PDMS_Saleem_QuranFont" pitchFamily="2" charset="-78"/>
                <a:ea typeface="Calibri"/>
                <a:cs typeface="_PDMS_Saleem_QuranFont" pitchFamily="2" charset="-78"/>
              </a:rPr>
              <a:t>أتحـــــــــــاور</a:t>
            </a:r>
            <a:endParaRPr lang="ar-SY" sz="8000" dirty="0">
              <a:solidFill>
                <a:srgbClr val="FF0000"/>
              </a:solidFill>
              <a:latin typeface="_PDMS_Saleem_QuranFont" pitchFamily="2" charset="-78"/>
              <a:cs typeface="_PDMS_Saleem_QuranFon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525963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SY" dirty="0" smtClean="0">
                <a:ea typeface="Calibri"/>
                <a:cs typeface="Arabic Typesetting"/>
              </a:rPr>
              <a:t> </a:t>
            </a:r>
            <a:r>
              <a:rPr lang="ar-SY" sz="4800" dirty="0">
                <a:ea typeface="Calibri"/>
                <a:cs typeface="Arabic Typesetting"/>
              </a:rPr>
              <a:t>ليس العالم مسؤولاً عن قوانين الطبيعة ، بل يتمثل عمله في اكتشاف كيفية عمل هذه القوانين بالإضافة إلى اكتشاف السبل التي يمكن لهذه القوانين أن تخدم فيها الإرادة البشرية</a:t>
            </a:r>
            <a:endParaRPr lang="en-US" dirty="0">
              <a:ea typeface="Calibri"/>
              <a:cs typeface="Arial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SY" sz="4000" b="1" dirty="0">
                <a:ea typeface="Calibri"/>
              </a:rPr>
              <a:t>أوجز مسؤوليات العلماء كما أراها ، و أبين دورهم في ضبط التطور السلبي للعلم .</a:t>
            </a:r>
            <a:endParaRPr lang="en-US" dirty="0">
              <a:ea typeface="Calibri"/>
              <a:cs typeface="Arial"/>
            </a:endParaRP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0035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ar-SY" b="1" dirty="0" smtClean="0">
                <a:ea typeface="Calibri"/>
                <a:cs typeface="PT Bold Dusky" pitchFamily="2" charset="-78"/>
              </a:rPr>
              <a:t>مبـــدأ </a:t>
            </a:r>
            <a:r>
              <a:rPr lang="ar-SY" b="1" dirty="0">
                <a:ea typeface="Calibri"/>
                <a:cs typeface="PT Bold Dusky" pitchFamily="2" charset="-78"/>
              </a:rPr>
              <a:t>التضـــــامن الإنســـــاني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sz="4600" b="1" dirty="0" smtClean="0">
                <a:ea typeface="Calibri"/>
              </a:rPr>
              <a:t>العمل </a:t>
            </a:r>
            <a:r>
              <a:rPr lang="ar-SY" sz="4600" b="1" dirty="0">
                <a:ea typeface="Calibri"/>
              </a:rPr>
              <a:t>على ابتكار وسائل لإعادة تنظيم التكنولوجيا والعلوم لتلبية حاجات </a:t>
            </a:r>
            <a:r>
              <a:rPr lang="ar-SY" sz="4600" b="1" dirty="0" smtClean="0">
                <a:ea typeface="Calibri"/>
              </a:rPr>
              <a:t>الغد:</a:t>
            </a:r>
            <a:endParaRPr lang="en-US" sz="4100" b="1" dirty="0"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sz="3900" dirty="0">
                <a:ea typeface="Calibri"/>
              </a:rPr>
              <a:t>الحفاظ على الاستدامة العالمية .      </a:t>
            </a:r>
          </a:p>
          <a:p>
            <a:pPr lvl="0" algn="ctr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sz="3900" dirty="0" smtClean="0">
                <a:ea typeface="Calibri"/>
              </a:rPr>
              <a:t>تحسين </a:t>
            </a:r>
            <a:r>
              <a:rPr lang="ar-SY" sz="3900" dirty="0">
                <a:ea typeface="Calibri"/>
              </a:rPr>
              <a:t>صحة الإنسان.                 </a:t>
            </a:r>
            <a:endParaRPr lang="en-US" sz="3000" dirty="0"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ar-SY" sz="3900" dirty="0">
                <a:ea typeface="Calibri"/>
              </a:rPr>
              <a:t>  معالجة الفوارق الاقتصادية                     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ar-SY" sz="3900" dirty="0" smtClean="0">
                <a:ea typeface="Calibri"/>
              </a:rPr>
              <a:t> </a:t>
            </a:r>
            <a:r>
              <a:rPr lang="ar-SY" sz="3900" dirty="0">
                <a:ea typeface="Calibri"/>
              </a:rPr>
              <a:t>فهم مكاننا في الكون وتعزيز الأمن والسلام.</a:t>
            </a:r>
            <a:endParaRPr lang="en-US" sz="3000" dirty="0">
              <a:ea typeface="Calibri"/>
              <a:cs typeface="Arial"/>
            </a:endParaRPr>
          </a:p>
          <a:p>
            <a:pPr marL="0" indent="0" algn="ctr">
              <a:buNone/>
            </a:pPr>
            <a:r>
              <a:rPr lang="ar-SY" sz="3900" dirty="0" smtClean="0">
                <a:ea typeface="Calibri"/>
              </a:rPr>
              <a:t>- الحد </a:t>
            </a:r>
            <a:r>
              <a:rPr lang="ar-SY" sz="3900" dirty="0">
                <a:ea typeface="Calibri"/>
              </a:rPr>
              <a:t>من استئثار الدول الغنية بمزايا التقدم. </a:t>
            </a:r>
            <a:endParaRPr lang="ar-SY" sz="3900" dirty="0" smtClean="0">
              <a:ea typeface="Calibri"/>
            </a:endParaRPr>
          </a:p>
          <a:p>
            <a:pPr marL="0" indent="0" algn="ctr">
              <a:buNone/>
            </a:pPr>
            <a:r>
              <a:rPr lang="ar-SY" sz="3900" dirty="0" smtClean="0">
                <a:ea typeface="Calibri"/>
              </a:rPr>
              <a:t>- المشاركة </a:t>
            </a:r>
            <a:r>
              <a:rPr lang="ar-SY" sz="3900" dirty="0">
                <a:ea typeface="Calibri"/>
              </a:rPr>
              <a:t>في المعرفة شرط للتنمية الدائمة.</a:t>
            </a:r>
            <a:endParaRPr lang="ar-SY" sz="3900" dirty="0"/>
          </a:p>
        </p:txBody>
      </p:sp>
    </p:spTree>
    <p:extLst>
      <p:ext uri="{BB962C8B-B14F-4D97-AF65-F5344CB8AC3E}">
        <p14:creationId xmlns:p14="http://schemas.microsoft.com/office/powerpoint/2010/main" val="11538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ar-SY" b="1" dirty="0" smtClean="0">
                <a:ea typeface="Calibri"/>
              </a:rPr>
              <a:t/>
            </a:r>
            <a:br>
              <a:rPr lang="ar-SY" b="1" dirty="0" smtClean="0">
                <a:ea typeface="Calibri"/>
              </a:rPr>
            </a:br>
            <a:r>
              <a:rPr lang="ar-SY" b="1" dirty="0" smtClean="0">
                <a:ea typeface="Calibri"/>
                <a:cs typeface="PT Bold Dusky" pitchFamily="2" charset="-78"/>
              </a:rPr>
              <a:t>احتــرام </a:t>
            </a:r>
            <a:r>
              <a:rPr lang="ar-SY" b="1" dirty="0">
                <a:ea typeface="Calibri"/>
                <a:cs typeface="PT Bold Dusky" pitchFamily="2" charset="-78"/>
              </a:rPr>
              <a:t>الكـــرامــة الإنســـانية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dirty="0" smtClean="0">
                <a:ea typeface="Calibri"/>
              </a:rPr>
              <a:t>يأتي </a:t>
            </a:r>
            <a:r>
              <a:rPr lang="ar-SY" dirty="0">
                <a:ea typeface="Calibri"/>
              </a:rPr>
              <a:t>هذا المبدأ في قمة المبادئ التي تحكم أخلاقيات العلم الحيوية( الهندسة الوراثية )</a:t>
            </a:r>
            <a:endParaRPr lang="en-US" sz="24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ar-SY" b="1" dirty="0">
                <a:ea typeface="Calibri"/>
              </a:rPr>
              <a:t>يكتسب هذا المبدأ أهمية خاصة في مجال الأخلاقيات العلمية ؟</a:t>
            </a:r>
            <a:r>
              <a:rPr lang="ar-SY" b="1" u="sng" dirty="0">
                <a:highlight>
                  <a:srgbClr val="C0C0C0"/>
                </a:highlight>
                <a:ea typeface="Calibri"/>
              </a:rPr>
              <a:t>لأن</a:t>
            </a:r>
            <a:r>
              <a:rPr lang="ar-SY" dirty="0">
                <a:ea typeface="Calibri"/>
              </a:rPr>
              <a:t> الكرامة الإنسانية متأصلة في الكائن البشري وتسمو على حرية البحث العلمي </a:t>
            </a:r>
            <a:endParaRPr lang="en-US" sz="24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ar-SY" dirty="0">
                <a:ea typeface="Calibri"/>
              </a:rPr>
              <a:t>إن تحقيق كرامة الإنسان مرتبط بوعيه مسؤولياته  و بأخلاقيات العلم التي تعبر عن هذا الوعي.</a:t>
            </a:r>
            <a:endParaRPr lang="en-US" sz="2400" dirty="0">
              <a:ea typeface="Calibri"/>
              <a:cs typeface="Arial"/>
            </a:endParaRP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6484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5400" b="1" dirty="0" smtClean="0">
                <a:solidFill>
                  <a:srgbClr val="FF0000"/>
                </a:solidFill>
                <a:ea typeface="Calibri"/>
                <a:cs typeface="PT Bold Dusky" pitchFamily="2" charset="-78"/>
              </a:rPr>
              <a:t>أفــــــــــــكر</a:t>
            </a:r>
            <a:r>
              <a:rPr lang="ar-SY" sz="5400" dirty="0" smtClean="0">
                <a:ea typeface="Calibri"/>
              </a:rPr>
              <a:t> </a:t>
            </a:r>
            <a:endParaRPr lang="ar-SY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896544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Y" sz="5400" dirty="0" smtClean="0">
                <a:solidFill>
                  <a:srgbClr val="009900"/>
                </a:solidFill>
                <a:ea typeface="Calibri"/>
                <a:cs typeface="Arabic Typesetting"/>
              </a:rPr>
              <a:t>قد </a:t>
            </a:r>
            <a:r>
              <a:rPr lang="ar-SY" sz="5400" dirty="0">
                <a:solidFill>
                  <a:srgbClr val="009900"/>
                </a:solidFill>
                <a:ea typeface="Calibri"/>
                <a:cs typeface="Arabic Typesetting"/>
              </a:rPr>
              <a:t>يكمن الحل في السعي إلى تعايش حضاري وموضوعي بين المنظومات الأخلاقية  والسلوكية من جهة والمنظومات العلمية والتكنولوجية من جهة أخرى ، ليكون هذا التعايش حواراً بين المنظومات  وليس صراعاً  قد تنتج عنه عواقب غير محمودة على المجتمعات الإنسانية </a:t>
            </a:r>
            <a:r>
              <a:rPr lang="ar-SY" dirty="0">
                <a:solidFill>
                  <a:srgbClr val="009900"/>
                </a:solidFill>
                <a:ea typeface="Calibri"/>
                <a:cs typeface="Arabic Typesetting"/>
              </a:rPr>
              <a:t>.</a:t>
            </a:r>
            <a:endParaRPr lang="ar-SY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8032" y="548680"/>
            <a:ext cx="7916416" cy="1470025"/>
          </a:xfr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Y" dirty="0" smtClean="0">
                <a:cs typeface="PT Bold Heading" pitchFamily="2" charset="-78"/>
              </a:rPr>
              <a:t>المنــاقشـــــــة </a:t>
            </a:r>
            <a:endParaRPr lang="ar-SY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920880" cy="41764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SY" dirty="0" smtClean="0">
                <a:cs typeface="PT Bold Heading" pitchFamily="2" charset="-78"/>
              </a:rPr>
              <a:t>1- </a:t>
            </a:r>
            <a:r>
              <a:rPr lang="ar-SY" sz="4800" dirty="0" smtClean="0">
                <a:cs typeface="PT Bold Heading" pitchFamily="2" charset="-78"/>
              </a:rPr>
              <a:t>أحدد </a:t>
            </a:r>
            <a:r>
              <a:rPr lang="ar-SY" sz="4800" dirty="0" smtClean="0"/>
              <a:t>موقفي من التطورات العلمية والتكنولوجية المعاصرة .</a:t>
            </a:r>
          </a:p>
          <a:p>
            <a:r>
              <a:rPr lang="ar-SY" sz="4800" dirty="0" smtClean="0">
                <a:cs typeface="PT Bold Heading" pitchFamily="2" charset="-78"/>
              </a:rPr>
              <a:t>2- كيف </a:t>
            </a:r>
            <a:r>
              <a:rPr lang="ar-SY" sz="4800" dirty="0" smtClean="0"/>
              <a:t>السبيل إلى ضبط الجوانب السلبية لتطبيقات العلم ؟</a:t>
            </a:r>
          </a:p>
          <a:p>
            <a:r>
              <a:rPr lang="ar-SY" sz="4800" dirty="0" smtClean="0">
                <a:cs typeface="PT Bold Heading" pitchFamily="2" charset="-78"/>
              </a:rPr>
              <a:t>3- أعطِ </a:t>
            </a:r>
            <a:r>
              <a:rPr lang="ar-SY" sz="4800" dirty="0" smtClean="0"/>
              <a:t>أمثلة عن التطبيقات العلمية والتكنولوجية المعاصرة السلبية والايجابية .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28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796321" y="260648"/>
            <a:ext cx="3456384" cy="172819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800" dirty="0" smtClean="0">
                <a:solidFill>
                  <a:schemeClr val="tx1"/>
                </a:solidFill>
                <a:cs typeface="AlHurraTxtBold" pitchFamily="2" charset="-78"/>
              </a:rPr>
              <a:t>أخلاقيات العلم والتكنولوجيا</a:t>
            </a:r>
            <a:endParaRPr lang="ar-SY" sz="2800" dirty="0">
              <a:solidFill>
                <a:schemeClr val="tx1"/>
              </a:solidFill>
              <a:cs typeface="AlHurraTxtBold" pitchFamily="2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6892754" y="2483610"/>
            <a:ext cx="1927718" cy="3042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3200" dirty="0" smtClean="0">
                <a:solidFill>
                  <a:srgbClr val="3333CC"/>
                </a:solidFill>
                <a:cs typeface="AlHurraTxtBold" pitchFamily="2" charset="-78"/>
              </a:rPr>
              <a:t>العلم والأخلاق</a:t>
            </a:r>
            <a:endParaRPr lang="ar-SY" sz="3200" dirty="0">
              <a:solidFill>
                <a:srgbClr val="3333CC"/>
              </a:solidFill>
              <a:cs typeface="AlHurraTxtBold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860032" y="2492895"/>
            <a:ext cx="1800200" cy="30336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400" dirty="0" smtClean="0">
                <a:solidFill>
                  <a:srgbClr val="FF0000"/>
                </a:solidFill>
                <a:cs typeface="AlHurraTxtBold" pitchFamily="2" charset="-78"/>
              </a:rPr>
              <a:t>المشكلات الأخلاقية للعلم و التكنولوجيا </a:t>
            </a:r>
          </a:p>
          <a:p>
            <a:pPr algn="ctr"/>
            <a:r>
              <a:rPr lang="ar-SY" sz="2400" dirty="0" smtClean="0">
                <a:solidFill>
                  <a:srgbClr val="FF0000"/>
                </a:solidFill>
                <a:cs typeface="AlHurraTxtBold" pitchFamily="2" charset="-78"/>
              </a:rPr>
              <a:t>المعاصرة</a:t>
            </a:r>
            <a:endParaRPr lang="ar-SY" sz="2400" dirty="0">
              <a:solidFill>
                <a:srgbClr val="FF0000"/>
              </a:solidFill>
              <a:cs typeface="AlHurraTxtBold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555776" y="2491611"/>
            <a:ext cx="2088232" cy="30243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4000" dirty="0" smtClean="0">
                <a:solidFill>
                  <a:srgbClr val="009999"/>
                </a:solidFill>
                <a:cs typeface="PT Bold Heading" pitchFamily="2" charset="-78"/>
              </a:rPr>
              <a:t>أخلاقيات العلم</a:t>
            </a:r>
            <a:endParaRPr lang="ar-SY" sz="4400" dirty="0">
              <a:solidFill>
                <a:srgbClr val="009999"/>
              </a:solidFill>
              <a:cs typeface="PT Bold Heading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23528" y="2635627"/>
            <a:ext cx="2072861" cy="28803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3200" dirty="0" smtClean="0">
                <a:solidFill>
                  <a:srgbClr val="00B0F0"/>
                </a:solidFill>
                <a:cs typeface="AlHurraTxtBold" pitchFamily="2" charset="-78"/>
              </a:rPr>
              <a:t>مبادئ</a:t>
            </a:r>
          </a:p>
          <a:p>
            <a:pPr algn="ctr"/>
            <a:r>
              <a:rPr lang="ar-SY" sz="3200" dirty="0" smtClean="0">
                <a:solidFill>
                  <a:srgbClr val="00B0F0"/>
                </a:solidFill>
                <a:cs typeface="AlHurraTxtBold" pitchFamily="2" charset="-78"/>
              </a:rPr>
              <a:t>أخلاقيات </a:t>
            </a:r>
          </a:p>
          <a:p>
            <a:pPr algn="ctr"/>
            <a:r>
              <a:rPr lang="ar-SY" sz="3200" dirty="0" smtClean="0">
                <a:solidFill>
                  <a:srgbClr val="00B0F0"/>
                </a:solidFill>
                <a:cs typeface="AlHurraTxtBold" pitchFamily="2" charset="-78"/>
              </a:rPr>
              <a:t>العلم </a:t>
            </a:r>
            <a:endParaRPr lang="ar-SY" sz="3200" dirty="0">
              <a:solidFill>
                <a:srgbClr val="00B0F0"/>
              </a:solidFill>
              <a:cs typeface="AlHurraTxtBold" pitchFamily="2" charset="-78"/>
            </a:endParaRPr>
          </a:p>
        </p:txBody>
      </p:sp>
      <p:cxnSp>
        <p:nvCxnSpPr>
          <p:cNvPr id="15" name="رابط كسهم مستقيم 14"/>
          <p:cNvCxnSpPr>
            <a:stCxn id="2" idx="5"/>
            <a:endCxn id="10" idx="0"/>
          </p:cNvCxnSpPr>
          <p:nvPr/>
        </p:nvCxnSpPr>
        <p:spPr>
          <a:xfrm>
            <a:off x="5746529" y="1735752"/>
            <a:ext cx="2110084" cy="747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stCxn id="2" idx="3"/>
            <a:endCxn id="13" idx="0"/>
          </p:cNvCxnSpPr>
          <p:nvPr/>
        </p:nvCxnSpPr>
        <p:spPr>
          <a:xfrm flipH="1">
            <a:off x="1359959" y="1735752"/>
            <a:ext cx="1942538" cy="899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2" idx="5"/>
            <a:endCxn id="11" idx="0"/>
          </p:cNvCxnSpPr>
          <p:nvPr/>
        </p:nvCxnSpPr>
        <p:spPr>
          <a:xfrm>
            <a:off x="5746529" y="1735752"/>
            <a:ext cx="13603" cy="757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>
            <a:stCxn id="2" idx="3"/>
          </p:cNvCxnSpPr>
          <p:nvPr/>
        </p:nvCxnSpPr>
        <p:spPr>
          <a:xfrm>
            <a:off x="3302497" y="1735752"/>
            <a:ext cx="0" cy="827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807804" y="188640"/>
            <a:ext cx="3744416" cy="194421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3600" dirty="0" smtClean="0">
                <a:cs typeface="PT Bold Heading" pitchFamily="2" charset="-78"/>
              </a:rPr>
              <a:t>1- </a:t>
            </a:r>
            <a:r>
              <a:rPr lang="ar-SY" sz="3600" dirty="0" smtClean="0">
                <a:solidFill>
                  <a:srgbClr val="FF0000"/>
                </a:solidFill>
                <a:cs typeface="PT Bold Heading" pitchFamily="2" charset="-78"/>
              </a:rPr>
              <a:t>الأخــــــلاق </a:t>
            </a:r>
          </a:p>
          <a:p>
            <a:pPr algn="ctr"/>
            <a:r>
              <a:rPr lang="ar-SY" sz="3600" dirty="0" smtClean="0">
                <a:solidFill>
                  <a:srgbClr val="FF0000"/>
                </a:solidFill>
                <a:cs typeface="PT Bold Heading" pitchFamily="2" charset="-78"/>
              </a:rPr>
              <a:t>و العـــــلم</a:t>
            </a:r>
            <a:endParaRPr lang="ar-SY" sz="36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6102170" y="2996952"/>
            <a:ext cx="2718302" cy="360040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Y" sz="4000" b="1" dirty="0" smtClean="0">
                <a:solidFill>
                  <a:srgbClr val="0000CC"/>
                </a:solidFill>
              </a:rPr>
              <a:t>التمـــايز</a:t>
            </a:r>
          </a:p>
          <a:p>
            <a:r>
              <a:rPr lang="ar-SY" sz="2000" dirty="0" smtClean="0">
                <a:cs typeface="PT Bold Heading" pitchFamily="2" charset="-78"/>
              </a:rPr>
              <a:t>العلم: </a:t>
            </a:r>
            <a:r>
              <a:rPr lang="ar-SY" sz="2000" b="1" dirty="0" smtClean="0"/>
              <a:t>يطلق أحكام وجود .</a:t>
            </a:r>
          </a:p>
          <a:p>
            <a:r>
              <a:rPr lang="ar-SY" sz="2000" b="1" dirty="0" smtClean="0"/>
              <a:t>قوانينه تصف الواقع </a:t>
            </a:r>
            <a:r>
              <a:rPr lang="ar-SY" sz="2000" b="1" dirty="0" smtClean="0">
                <a:cs typeface="PT Bold Heading" pitchFamily="2" charset="-78"/>
              </a:rPr>
              <a:t>الأخلاق</a:t>
            </a:r>
            <a:r>
              <a:rPr lang="ar-SY" sz="2000" b="1" dirty="0" smtClean="0"/>
              <a:t> : أحكامها وجوب ، تضبط السلوك ، وتأمر بما ينبغي أن يكون.</a:t>
            </a:r>
          </a:p>
          <a:p>
            <a:r>
              <a:rPr lang="ar-SY" sz="2000" b="1" dirty="0" smtClean="0"/>
              <a:t>العلاقة بين العلم والأخلاق علاقة تمايز وليست انفصال ؟ لأن تحديد ما ينبغي أن يكون ينطلق من الواقع.</a:t>
            </a:r>
          </a:p>
          <a:p>
            <a:pPr algn="ctr"/>
            <a:endParaRPr lang="ar-SY" sz="2000" b="1" dirty="0"/>
          </a:p>
        </p:txBody>
      </p:sp>
      <p:sp>
        <p:nvSpPr>
          <p:cNvPr id="4" name="مستطيل ذو زوايا قطرية مستديرة 3"/>
          <p:cNvSpPr/>
          <p:nvPr/>
        </p:nvSpPr>
        <p:spPr>
          <a:xfrm>
            <a:off x="3203848" y="2996952"/>
            <a:ext cx="2664296" cy="360040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Y" sz="3600" b="1" dirty="0" smtClean="0">
                <a:solidFill>
                  <a:srgbClr val="0000CC"/>
                </a:solidFill>
              </a:rPr>
              <a:t>الارتبــــاط</a:t>
            </a:r>
          </a:p>
          <a:p>
            <a:pPr algn="ctr"/>
            <a:r>
              <a:rPr lang="ar-SY" sz="2800" b="1" dirty="0" smtClean="0"/>
              <a:t>إ</a:t>
            </a:r>
            <a:r>
              <a:rPr lang="ar-SY" sz="2000" b="1" dirty="0" smtClean="0"/>
              <a:t>ن علاقة العلم بالأخلاق تطرح في نطاق إشكالي أعمق من علاقة المعرفة بالعمل؟ </a:t>
            </a:r>
          </a:p>
          <a:p>
            <a:pPr algn="ctr"/>
            <a:r>
              <a:rPr lang="ar-SY" sz="2000" b="1" dirty="0" smtClean="0"/>
              <a:t>لأن العمل الأخلاقي لا يجري بأمان  إلا  بالاستفادة مما يقدمه العلم من معلومات  </a:t>
            </a:r>
          </a:p>
          <a:p>
            <a:pPr algn="ctr"/>
            <a:endParaRPr lang="ar-SY" b="1" dirty="0"/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232229" y="2991136"/>
            <a:ext cx="2754174" cy="3629678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Y" sz="3600" b="1" dirty="0" smtClean="0">
                <a:solidFill>
                  <a:srgbClr val="0000CC"/>
                </a:solidFill>
              </a:rPr>
              <a:t>التكـــــــامل</a:t>
            </a:r>
          </a:p>
          <a:p>
            <a:pPr algn="ctr"/>
            <a:r>
              <a:rPr lang="ar-SY" b="1" dirty="0" smtClean="0"/>
              <a:t>ب</a:t>
            </a:r>
            <a:r>
              <a:rPr lang="ar-SY" sz="1700" b="1" dirty="0" smtClean="0"/>
              <a:t>ين العلم والأخلاق صلات وعلاقات ؟ لأن العلم يقدم للأخلاق نقاط ارتكاز  ووسائل عمل لا غنى عنها .</a:t>
            </a:r>
          </a:p>
          <a:p>
            <a:pPr algn="ctr"/>
            <a:r>
              <a:rPr lang="ar-SY" sz="1700" b="1" dirty="0" smtClean="0"/>
              <a:t>يؤدي تقدم العلم  وذيوعه إلى الحد من السلوكيات اللاأخلاقية .</a:t>
            </a:r>
          </a:p>
          <a:p>
            <a:pPr algn="ctr"/>
            <a:r>
              <a:rPr lang="ar-SY" sz="1700" b="1" dirty="0" smtClean="0"/>
              <a:t>لم يبق العالم في نظر المثقف كما هو في نظر الإنسان العادي غريباً و لا معقولاً؟ لأن الذي يجمع بين العلم و الأخلاق تجاذب فكري قوامه الايمان بالحقيقة</a:t>
            </a: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4611464" y="2127040"/>
            <a:ext cx="2781309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>
            <a:stCxn id="2" idx="4"/>
          </p:cNvCxnSpPr>
          <p:nvPr/>
        </p:nvCxnSpPr>
        <p:spPr>
          <a:xfrm flipH="1">
            <a:off x="2231740" y="2132856"/>
            <a:ext cx="244827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4644008" y="2132856"/>
            <a:ext cx="36004" cy="864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02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52128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Y" dirty="0" smtClean="0">
                <a:solidFill>
                  <a:srgbClr val="FF0000"/>
                </a:solidFill>
                <a:cs typeface="PT Bold Heading" pitchFamily="2" charset="-78"/>
              </a:rPr>
              <a:t>أتحـــــــــــــــاور</a:t>
            </a:r>
            <a:endParaRPr lang="ar-SY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896544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ar-SY" dirty="0" smtClean="0">
              <a:solidFill>
                <a:srgbClr val="FF0066"/>
              </a:solidFill>
              <a:cs typeface="AlHurraTxtBold" pitchFamily="2" charset="-78"/>
            </a:endParaRPr>
          </a:p>
          <a:p>
            <a:pPr marL="0" indent="0" algn="ctr">
              <a:buNone/>
            </a:pPr>
            <a:r>
              <a:rPr lang="ar-SY" dirty="0" smtClean="0">
                <a:solidFill>
                  <a:srgbClr val="FF0066"/>
                </a:solidFill>
                <a:cs typeface="AlHurraTxtBold" pitchFamily="2" charset="-78"/>
              </a:rPr>
              <a:t>أصنف  </a:t>
            </a:r>
            <a:r>
              <a:rPr lang="ar-SY" dirty="0" smtClean="0">
                <a:solidFill>
                  <a:srgbClr val="FF0066"/>
                </a:solidFill>
                <a:cs typeface="AlHurraTxtBold" pitchFamily="2" charset="-78"/>
              </a:rPr>
              <a:t>في جدول نقاط الاتفاق والاختلاف بين الأخلاق والعلم </a:t>
            </a:r>
          </a:p>
          <a:p>
            <a:pPr marL="0" indent="0" algn="ctr">
              <a:buNone/>
            </a:pPr>
            <a:endParaRPr lang="ar-SY" dirty="0">
              <a:solidFill>
                <a:srgbClr val="FF0066"/>
              </a:solidFill>
              <a:cs typeface="AlHurraTxtBold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99111"/>
              </p:ext>
            </p:extLst>
          </p:nvPr>
        </p:nvGraphicFramePr>
        <p:xfrm>
          <a:off x="557728" y="3356992"/>
          <a:ext cx="8250288" cy="3108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16036"/>
                <a:gridCol w="3834252"/>
              </a:tblGrid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ar-SY" sz="4800" dirty="0" smtClean="0">
                          <a:solidFill>
                            <a:schemeClr val="bg1"/>
                          </a:solidFill>
                        </a:rPr>
                        <a:t>العـــــلم</a:t>
                      </a:r>
                      <a:endParaRPr lang="ar-SY" sz="4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4800" dirty="0" smtClean="0">
                          <a:solidFill>
                            <a:schemeClr val="bg1"/>
                          </a:solidFill>
                        </a:rPr>
                        <a:t>الأخــــــلاق</a:t>
                      </a:r>
                      <a:r>
                        <a:rPr lang="ar-SY" sz="4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ar-SY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pPr algn="ctr" rtl="1"/>
                      <a:r>
                        <a:rPr lang="ar-SY" sz="3600" dirty="0" smtClean="0"/>
                        <a:t>يطلق أحكام وجود قائمة على الملاحظة والتفسير.</a:t>
                      </a:r>
                    </a:p>
                    <a:p>
                      <a:pPr algn="ctr" rtl="1"/>
                      <a:r>
                        <a:rPr lang="ar-SY" sz="3600" dirty="0" smtClean="0"/>
                        <a:t>القوانين العلمية</a:t>
                      </a:r>
                      <a:r>
                        <a:rPr lang="ar-SY" sz="3600" baseline="0" dirty="0" smtClean="0"/>
                        <a:t> تصف الواقع</a:t>
                      </a:r>
                      <a:endParaRPr lang="ar-SY" sz="3600" dirty="0" smtClean="0"/>
                    </a:p>
                    <a:p>
                      <a:pPr algn="ctr" rtl="1"/>
                      <a:endParaRPr lang="ar-SY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600" dirty="0" smtClean="0"/>
                        <a:t>أحكامه وجوب تضبط السلوك وتوجهه </a:t>
                      </a:r>
                    </a:p>
                    <a:p>
                      <a:pPr algn="ctr" rtl="1"/>
                      <a:r>
                        <a:rPr lang="ar-SY" sz="3600" dirty="0" smtClean="0"/>
                        <a:t>تأمر بما ينبغي أن يكون</a:t>
                      </a:r>
                      <a:endParaRPr lang="ar-SY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8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2512" y="116632"/>
            <a:ext cx="8229600" cy="12870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Y" dirty="0" smtClean="0"/>
              <a:t>2- </a:t>
            </a:r>
            <a:r>
              <a:rPr lang="ar-SY" sz="4000" dirty="0" smtClean="0">
                <a:solidFill>
                  <a:srgbClr val="FF0000"/>
                </a:solidFill>
                <a:cs typeface="AlHurraTxtBold" pitchFamily="2" charset="-78"/>
              </a:rPr>
              <a:t>المشكلات الأخلاقية للعلم والتكنولوجيا المعاصرة </a:t>
            </a:r>
            <a:endParaRPr lang="ar-SY" dirty="0">
              <a:solidFill>
                <a:srgbClr val="FF0000"/>
              </a:solidFill>
              <a:cs typeface="AlHurraTxt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ar-SY" b="1" dirty="0" smtClean="0"/>
              <a:t>يمكن النظر للمشكلات الأخلاقية للعلم من اتجاهين </a:t>
            </a:r>
            <a:r>
              <a:rPr lang="ar-SY" dirty="0" smtClean="0"/>
              <a:t>:</a:t>
            </a:r>
            <a:endParaRPr lang="ar-SY" dirty="0"/>
          </a:p>
        </p:txBody>
      </p:sp>
      <p:sp>
        <p:nvSpPr>
          <p:cNvPr id="5" name="شكل بيضاوي 4"/>
          <p:cNvSpPr/>
          <p:nvPr/>
        </p:nvSpPr>
        <p:spPr>
          <a:xfrm>
            <a:off x="5796136" y="2132856"/>
            <a:ext cx="2232248" cy="9789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/>
              <a:t>الاتجــــاه الأول </a:t>
            </a:r>
            <a:endParaRPr lang="ar-SY" sz="24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1403648" y="2132856"/>
            <a:ext cx="2448272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/>
              <a:t>الاتجـــــاه الثاني </a:t>
            </a:r>
            <a:endParaRPr lang="ar-SY" sz="24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932040" y="3111824"/>
            <a:ext cx="3810072" cy="36295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Y" sz="1500" b="1" dirty="0" smtClean="0"/>
              <a:t>الممارسات غير الأخلاقية من قبل بعض المشتغلين بالعلم  لأنها تعيق تقدم العلم ومنها :</a:t>
            </a:r>
          </a:p>
          <a:p>
            <a:pPr algn="ctr"/>
            <a:r>
              <a:rPr lang="ar-SY" sz="1500" b="1" dirty="0" smtClean="0"/>
              <a:t>1- </a:t>
            </a:r>
            <a:r>
              <a:rPr lang="ar-SY" sz="1500" b="1" dirty="0" smtClean="0">
                <a:solidFill>
                  <a:srgbClr val="FF0000"/>
                </a:solidFill>
              </a:rPr>
              <a:t>عدم الأمانة في خطوات البحث العلمي</a:t>
            </a:r>
            <a:r>
              <a:rPr lang="ar-SY" sz="1500" b="1" dirty="0" smtClean="0"/>
              <a:t>.</a:t>
            </a:r>
          </a:p>
          <a:p>
            <a:pPr algn="ctr"/>
            <a:r>
              <a:rPr lang="ar-SY" sz="1500" b="1" dirty="0" smtClean="0"/>
              <a:t>2- تلفيق نتائج بحث علمي مخالفة لنتائج البحث الحقيقية.</a:t>
            </a:r>
          </a:p>
          <a:p>
            <a:pPr algn="ctr"/>
            <a:r>
              <a:rPr lang="ar-SY" sz="1500" b="1" dirty="0" smtClean="0">
                <a:solidFill>
                  <a:srgbClr val="0000CC"/>
                </a:solidFill>
              </a:rPr>
              <a:t>3- اعتماد أدلة تجريبية ليس لها أساس علمي .</a:t>
            </a:r>
          </a:p>
          <a:p>
            <a:pPr algn="ctr"/>
            <a:r>
              <a:rPr lang="ar-SY" sz="1500" b="1" dirty="0" smtClean="0"/>
              <a:t>4- السرقات العلمية .</a:t>
            </a:r>
          </a:p>
          <a:p>
            <a:pPr algn="ctr"/>
            <a:r>
              <a:rPr lang="ar-SY" sz="1500" b="1" dirty="0" smtClean="0"/>
              <a:t>5- </a:t>
            </a:r>
            <a:r>
              <a:rPr lang="ar-SY" sz="1500" b="1" dirty="0" smtClean="0">
                <a:solidFill>
                  <a:srgbClr val="009900"/>
                </a:solidFill>
              </a:rPr>
              <a:t>رفض نشر أبحاث علمية تخالف اتجاه المحكم الفكري   </a:t>
            </a:r>
          </a:p>
          <a:p>
            <a:pPr algn="ctr"/>
            <a:r>
              <a:rPr lang="ar-SY" sz="1500" b="1" dirty="0" smtClean="0"/>
              <a:t>ويمكن ارجاع هذه السلوكيات الأخلاقية  إلى عوامل عدة:</a:t>
            </a:r>
          </a:p>
          <a:p>
            <a:pPr marL="342900" indent="-342900" algn="ctr">
              <a:buAutoNum type="arabic1Minus"/>
            </a:pPr>
            <a:r>
              <a:rPr lang="ar-SY" sz="1500" b="1" dirty="0" smtClean="0"/>
              <a:t>العلم أصبح مهنة .</a:t>
            </a:r>
          </a:p>
          <a:p>
            <a:pPr marL="342900" indent="-342900" algn="ctr">
              <a:buAutoNum type="arabic1Minus"/>
            </a:pPr>
            <a:r>
              <a:rPr lang="ar-SY" sz="1500" b="1" dirty="0" smtClean="0"/>
              <a:t>التسابق المحموم للحصول على الدرجات العلمية </a:t>
            </a:r>
          </a:p>
          <a:p>
            <a:pPr marL="342900" indent="-342900" algn="ctr">
              <a:buAutoNum type="arabic1Minus"/>
            </a:pPr>
            <a:r>
              <a:rPr lang="ar-SY" sz="1500" b="1" dirty="0" smtClean="0"/>
              <a:t>تحقيق الأولوية في الاكتشاف العلمي </a:t>
            </a:r>
            <a:r>
              <a:rPr lang="ar-SY" sz="1400" dirty="0" smtClean="0"/>
              <a:t>.</a:t>
            </a:r>
            <a:endParaRPr lang="ar-SY" sz="14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55576" y="3111823"/>
            <a:ext cx="3816424" cy="362954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Y" sz="2100" dirty="0" smtClean="0"/>
              <a:t>أصبح العلم جامحاً غير مضمون النتائج يسير بالإنسان لمجالات مجهولة.</a:t>
            </a:r>
          </a:p>
          <a:p>
            <a:pPr algn="ctr"/>
            <a:r>
              <a:rPr lang="ar-SY" sz="2100" dirty="0" smtClean="0"/>
              <a:t>وعي الإنسان بالمشكلات الأخلاقية الجديدة الناتجة عن هذا التقدم العلمي وتطبيقاته.</a:t>
            </a:r>
          </a:p>
          <a:p>
            <a:pPr algn="ctr"/>
            <a:r>
              <a:rPr lang="ar-SY" sz="2100" dirty="0" smtClean="0"/>
              <a:t>لذلك قامت محاولات للوصول إلى معايير أخلاقية تحدد عمل العلماء وحدودهم لحماية العلم من الممارسات الأخلاقية .فظهر الاهتمام بأخلاقيات العلم</a:t>
            </a:r>
            <a:endParaRPr lang="ar-SY" sz="2100" dirty="0"/>
          </a:p>
        </p:txBody>
      </p:sp>
    </p:spTree>
    <p:extLst>
      <p:ext uri="{BB962C8B-B14F-4D97-AF65-F5344CB8AC3E}">
        <p14:creationId xmlns:p14="http://schemas.microsoft.com/office/powerpoint/2010/main" val="21898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Y" sz="4800" b="1" dirty="0" smtClean="0"/>
              <a:t>أتـــــــــــأمـــل</a:t>
            </a:r>
            <a:r>
              <a:rPr lang="ar-SY" dirty="0" smtClean="0"/>
              <a:t>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Y" sz="4000" dirty="0" smtClean="0"/>
              <a:t>مولت شركة فيليب موريس أبحاث الأستاذ السويسري </a:t>
            </a:r>
            <a:r>
              <a:rPr lang="ar-SY" sz="4000" dirty="0" err="1" smtClean="0"/>
              <a:t>ريلندر</a:t>
            </a:r>
            <a:r>
              <a:rPr lang="ar-SY" sz="4000" dirty="0" smtClean="0"/>
              <a:t> من كلية الطب في جامعة جنيف ً الذي نشر بحوثاً ملفقة تستبعد الآثار الضارة  للتدخين وتصب في صالح المنافع المادية للشركات المصنعة للتبغ.</a:t>
            </a:r>
          </a:p>
          <a:p>
            <a:pPr marL="0" indent="0" algn="ctr">
              <a:buNone/>
            </a:pPr>
            <a:r>
              <a:rPr lang="ar-SY" sz="4400" b="1" dirty="0" smtClean="0"/>
              <a:t>هل قرأت قصة مشابهة؟ أحدث رفاقي عنها.</a:t>
            </a:r>
            <a:endParaRPr lang="ar-SY" sz="4400" b="1" dirty="0"/>
          </a:p>
        </p:txBody>
      </p:sp>
    </p:spTree>
    <p:extLst>
      <p:ext uri="{BB962C8B-B14F-4D97-AF65-F5344CB8AC3E}">
        <p14:creationId xmlns:p14="http://schemas.microsoft.com/office/powerpoint/2010/main" val="42200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52128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Y" b="1" dirty="0" smtClean="0">
                <a:ea typeface="Calibri"/>
              </a:rPr>
              <a:t/>
            </a:r>
            <a:br>
              <a:rPr lang="ar-SY" b="1" dirty="0" smtClean="0">
                <a:ea typeface="Calibri"/>
              </a:rPr>
            </a:br>
            <a:r>
              <a:rPr lang="ar-SY" dirty="0" smtClean="0">
                <a:ea typeface="Calibri"/>
                <a:cs typeface="MCS Gulf S_U normal." pitchFamily="2" charset="-78"/>
              </a:rPr>
              <a:t>3- أخــــلاقيــات العــــلم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13387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899660" algn="l"/>
              </a:tabLst>
            </a:pPr>
            <a:r>
              <a:rPr lang="ar-SY" sz="5100" dirty="0" smtClean="0">
                <a:ea typeface="Calibri"/>
              </a:rPr>
              <a:t>تدرس </a:t>
            </a:r>
            <a:r>
              <a:rPr lang="ar-SY" sz="5100" dirty="0">
                <a:ea typeface="Calibri"/>
              </a:rPr>
              <a:t>أخلاقيات العلم المشكلات الأخلاقية  الناتجة عن العلوم ، و نتائج القضايا التكنولوجية التي يحيط بها الجدل واعتماد ضوابط أخلاقية تنظم طبيعة التعامل معها.</a:t>
            </a:r>
            <a:endParaRPr lang="en-US" sz="3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899660" algn="l"/>
              </a:tabLst>
            </a:pPr>
            <a:r>
              <a:rPr lang="ar-SY" sz="7000" b="1" i="1" u="sng" dirty="0">
                <a:solidFill>
                  <a:srgbClr val="FF0000"/>
                </a:solidFill>
                <a:ea typeface="Calibri"/>
              </a:rPr>
              <a:t>توزع أخلاقيات العلم في ثلاثة محاور : </a:t>
            </a:r>
            <a:endParaRPr lang="en-US" sz="4500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899660" algn="l"/>
              </a:tabLst>
            </a:pPr>
            <a:r>
              <a:rPr lang="ar-SY" sz="4000" dirty="0">
                <a:ea typeface="Calibri"/>
              </a:rPr>
              <a:t>ا</a:t>
            </a:r>
            <a:r>
              <a:rPr lang="ar-SY" sz="5000" b="1" dirty="0">
                <a:ea typeface="Calibri"/>
              </a:rPr>
              <a:t>لسلوك المجتمعي تجاه العلم </a:t>
            </a:r>
            <a:endParaRPr lang="en-US" sz="4000" b="1" dirty="0"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899660" algn="l"/>
              </a:tabLst>
            </a:pPr>
            <a:r>
              <a:rPr lang="ar-SY" sz="5000" b="1" dirty="0">
                <a:ea typeface="Calibri"/>
              </a:rPr>
              <a:t>العلماء الذين يعملون في  العلم                          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899660" algn="l"/>
              </a:tabLst>
            </a:pPr>
            <a:r>
              <a:rPr lang="ar-SY" sz="5000" b="1" dirty="0" smtClean="0">
                <a:ea typeface="Calibri"/>
              </a:rPr>
              <a:t>نتائج </a:t>
            </a:r>
            <a:r>
              <a:rPr lang="ar-SY" sz="5000" b="1" dirty="0">
                <a:ea typeface="Calibri"/>
              </a:rPr>
              <a:t>العلم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899660" algn="l"/>
              </a:tabLst>
            </a:pPr>
            <a:r>
              <a:rPr lang="ar-SY" sz="4000" dirty="0">
                <a:ea typeface="Calibri"/>
              </a:rPr>
              <a:t> </a:t>
            </a:r>
            <a:r>
              <a:rPr lang="ar-SY" sz="6000" dirty="0">
                <a:ea typeface="Calibri"/>
              </a:rPr>
              <a:t>تبرز الحاجة إلى نظم أخلاقية تتوافق مع وعي الإنسان لمسؤولياته تجاه الأجيال القادمة انطلاقاً من </a:t>
            </a:r>
            <a:r>
              <a:rPr lang="ar-SY" sz="6000" dirty="0" smtClean="0">
                <a:ea typeface="Calibri"/>
              </a:rPr>
              <a:t>:</a:t>
            </a:r>
            <a:endParaRPr lang="ar-SY" sz="3000" dirty="0" smtClean="0">
              <a:ea typeface="Calibri"/>
              <a:cs typeface="Arial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899660" algn="l"/>
              </a:tabLst>
            </a:pPr>
            <a:r>
              <a:rPr lang="ar-SY" sz="4000" dirty="0" smtClean="0">
                <a:solidFill>
                  <a:srgbClr val="3333CC"/>
                </a:solidFill>
                <a:ea typeface="Calibri"/>
              </a:rPr>
              <a:t>  </a:t>
            </a:r>
            <a:r>
              <a:rPr lang="ar-SY" sz="9000" dirty="0" smtClean="0">
                <a:solidFill>
                  <a:srgbClr val="3333CC"/>
                </a:solidFill>
                <a:latin typeface="_PDMS_Saleem_QuranFont" pitchFamily="2" charset="-78"/>
                <a:ea typeface="Calibri"/>
                <a:cs typeface="_PDMS_Saleem_QuranFont" pitchFamily="2" charset="-78"/>
              </a:rPr>
              <a:t>  </a:t>
            </a:r>
            <a:r>
              <a:rPr lang="ar-SY" sz="11000" dirty="0">
                <a:solidFill>
                  <a:srgbClr val="3333CC"/>
                </a:solidFill>
                <a:latin typeface="_PDMS_Saleem_QuranFont" pitchFamily="2" charset="-78"/>
                <a:ea typeface="Calibri"/>
                <a:cs typeface="_PDMS_Saleem_QuranFont" pitchFamily="2" charset="-78"/>
              </a:rPr>
              <a:t>" ما يحدث في الغد هو نتاج ما يقرره الإنسان اليوم "</a:t>
            </a:r>
            <a:endParaRPr lang="en-US" sz="7000" dirty="0">
              <a:solidFill>
                <a:srgbClr val="3333CC"/>
              </a:solidFill>
              <a:latin typeface="_PDMS_Saleem_QuranFont" pitchFamily="2" charset="-78"/>
              <a:ea typeface="Calibri"/>
              <a:cs typeface="_PDMS_Saleem_QuranFont" pitchFamily="2" charset="-78"/>
            </a:endParaRP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083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Y" b="1" dirty="0" smtClean="0">
                <a:ea typeface="Calibri"/>
              </a:rPr>
              <a:t/>
            </a:r>
            <a:br>
              <a:rPr lang="ar-SY" b="1" dirty="0" smtClean="0">
                <a:ea typeface="Calibri"/>
              </a:rPr>
            </a:br>
            <a:r>
              <a:rPr lang="ar-SY" b="1" dirty="0" smtClean="0">
                <a:ea typeface="Calibri"/>
              </a:rPr>
              <a:t>أفـــــــــكر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  <a:tabLst>
                <a:tab pos="4899660" algn="l"/>
              </a:tabLst>
            </a:pPr>
            <a:r>
              <a:rPr lang="ar-SY" dirty="0" smtClean="0">
                <a:ea typeface="Calibri"/>
                <a:cs typeface="المحارب أنبوبي"/>
              </a:rPr>
              <a:t>" </a:t>
            </a:r>
            <a:r>
              <a:rPr lang="ar-SY" dirty="0">
                <a:ea typeface="Calibri"/>
                <a:cs typeface="المحارب أنبوبي"/>
              </a:rPr>
              <a:t>إن الاستنساخ التكاثري خطير وينطوي على الكثير من المخاوف الأخلاقية "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899660" algn="l"/>
              </a:tabLst>
            </a:pPr>
            <a:r>
              <a:rPr lang="ar-SY" dirty="0">
                <a:ea typeface="Calibri"/>
              </a:rPr>
              <a:t>ماذا أعرف عن الاستنساخ البشري؟  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899660" algn="l"/>
              </a:tabLst>
            </a:pPr>
            <a:r>
              <a:rPr lang="ar-SY" dirty="0" smtClean="0">
                <a:ea typeface="Calibri"/>
              </a:rPr>
              <a:t>. </a:t>
            </a:r>
            <a:r>
              <a:rPr lang="ar-SY" dirty="0">
                <a:ea typeface="Calibri"/>
              </a:rPr>
              <a:t>ماذا يحدث إذا اصبح حقيقة علمية واقعية؟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899660" algn="l"/>
              </a:tabLst>
            </a:pPr>
            <a:r>
              <a:rPr lang="ar-SY" dirty="0" smtClean="0">
                <a:ea typeface="Calibri"/>
              </a:rPr>
              <a:t>. هل </a:t>
            </a:r>
            <a:r>
              <a:rPr lang="ar-SY" dirty="0">
                <a:ea typeface="Calibri"/>
              </a:rPr>
              <a:t>يمكن منعه بمجرد إصدار قرارات أو بيانات أو قوانين؟</a:t>
            </a:r>
            <a:endParaRPr lang="en-US" sz="2400" dirty="0">
              <a:ea typeface="Calibri"/>
              <a:cs typeface="Arial"/>
            </a:endParaRP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8090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866</Words>
  <Application>Microsoft Office PowerPoint</Application>
  <PresentationFormat>عرض على الشاشة (3:4)‏</PresentationFormat>
  <Paragraphs>105</Paragraphs>
  <Slides>17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نسق Office</vt:lpstr>
      <vt:lpstr> قضية للمناقشة  </vt:lpstr>
      <vt:lpstr>المنــاقشـــــــة </vt:lpstr>
      <vt:lpstr>عرض تقديمي في PowerPoint</vt:lpstr>
      <vt:lpstr>عرض تقديمي في PowerPoint</vt:lpstr>
      <vt:lpstr>أتحـــــــــــــــاور</vt:lpstr>
      <vt:lpstr>2- المشكلات الأخلاقية للعلم والتكنولوجيا المعاصرة </vt:lpstr>
      <vt:lpstr>أتـــــــــــأمـــل </vt:lpstr>
      <vt:lpstr> 3- أخــــلاقيــات العــــلم </vt:lpstr>
      <vt:lpstr> أفـــــــــكر  </vt:lpstr>
      <vt:lpstr>عرض تقديمي في PowerPoint</vt:lpstr>
      <vt:lpstr>مبـــدأ الحـــــــذر</vt:lpstr>
      <vt:lpstr>أتـــــــــــــــــــــــــــأول </vt:lpstr>
      <vt:lpstr> مبــــدأ  المســـؤوليـــة  </vt:lpstr>
      <vt:lpstr>أتحـــــــــــاور</vt:lpstr>
      <vt:lpstr>مبـــدأ التضـــــامن الإنســـــاني </vt:lpstr>
      <vt:lpstr> احتــرام الكـــرامــة الإنســـانية </vt:lpstr>
      <vt:lpstr>أفــــــــــــكر 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قضية للمناقشة</dc:title>
  <dc:creator>chaker</dc:creator>
  <cp:lastModifiedBy>chaker</cp:lastModifiedBy>
  <cp:revision>34</cp:revision>
  <dcterms:created xsi:type="dcterms:W3CDTF">2019-09-18T14:28:26Z</dcterms:created>
  <dcterms:modified xsi:type="dcterms:W3CDTF">2019-09-23T02:35:05Z</dcterms:modified>
</cp:coreProperties>
</file>