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504FE7-45ED-4E41-AA1D-49D0A58AD93B}" type="datetimeFigureOut">
              <a:rPr lang="ar-SY" smtClean="0"/>
              <a:t>01/11/1439</a:t>
            </a:fld>
            <a:endParaRPr lang="ar-SY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9B4C6-EB0F-4F0E-B89B-D4CF6B6B441A}" type="slidenum">
              <a:rPr lang="ar-SY" smtClean="0"/>
              <a:t>‹#›</a:t>
            </a:fld>
            <a:endParaRPr lang="ar-SY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u="sng" dirty="0">
                <a:solidFill>
                  <a:schemeClr val="tx1">
                    <a:lumMod val="95000"/>
                  </a:schemeClr>
                </a:solidFill>
              </a:rPr>
              <a:t>تحليل نص أصل السيادة </a:t>
            </a:r>
            <a:r>
              <a:rPr lang="ar-SA" u="sng" dirty="0" smtClean="0">
                <a:solidFill>
                  <a:schemeClr val="tx1">
                    <a:lumMod val="95000"/>
                  </a:schemeClr>
                </a:solidFill>
              </a:rPr>
              <a:t>والاستعباد</a:t>
            </a:r>
            <a:endParaRPr lang="ar-SY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4400" b="1" dirty="0" smtClean="0">
                <a:solidFill>
                  <a:srgbClr val="7030A0"/>
                </a:solidFill>
              </a:rPr>
              <a:t>أرسطو</a:t>
            </a:r>
            <a:endParaRPr lang="ar-SY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>
        <p:fade/>
      </p:transition>
    </mc:Choice>
    <mc:Fallback>
      <p:transition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ar-SY" sz="3600" b="1" dirty="0">
                <a:solidFill>
                  <a:srgbClr val="002060"/>
                </a:solidFill>
              </a:rPr>
              <a:t>6– فسّر في ضوء تحليلك النقدي لأصل السيادة والاستعباد عند أرسطو , وجود أنظمة ملكية تتوارث فيها أسر محددة الحكم 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ar-SY" dirty="0" smtClean="0"/>
          </a:p>
          <a:p>
            <a:pPr algn="ctr"/>
            <a:r>
              <a:rPr lang="ar-SY" sz="3200" b="1" dirty="0" smtClean="0">
                <a:solidFill>
                  <a:srgbClr val="FF0000"/>
                </a:solidFill>
              </a:rPr>
              <a:t>كما </a:t>
            </a:r>
            <a:r>
              <a:rPr lang="ar-SY" sz="3200" b="1" dirty="0">
                <a:solidFill>
                  <a:srgbClr val="FF0000"/>
                </a:solidFill>
              </a:rPr>
              <a:t>نعلم إن أرسطو إنما يمثل واقع مجتمعه المقسم إلى أسياد وعبيد, ليبرر تسلط الفئة الحاكمة في عصره , والتي  تعطي لأبنائها الحكم بصفتهم لا بطبيعتهم ملوكاً , وأحق لهم أن يتولى السلطة من غيرهم .</a:t>
            </a:r>
          </a:p>
        </p:txBody>
      </p:sp>
    </p:spTree>
    <p:extLst>
      <p:ext uri="{BB962C8B-B14F-4D97-AF65-F5344CB8AC3E}">
        <p14:creationId xmlns:p14="http://schemas.microsoft.com/office/powerpoint/2010/main" val="99147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r-SY" dirty="0"/>
              <a:t>•	</a:t>
            </a:r>
            <a:r>
              <a:rPr lang="ar-SY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من </a:t>
            </a:r>
            <a:r>
              <a:rPr lang="ar-SY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مؤلفات أرسطو: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ar-SY" dirty="0" smtClean="0"/>
          </a:p>
          <a:p>
            <a:pPr algn="ctr"/>
            <a:r>
              <a:rPr lang="ar-SY" sz="4000" b="1" dirty="0" smtClean="0">
                <a:solidFill>
                  <a:srgbClr val="FFFF00"/>
                </a:solidFill>
              </a:rPr>
              <a:t>السماع الطبيعي</a:t>
            </a:r>
          </a:p>
          <a:p>
            <a:pPr algn="ctr"/>
            <a:r>
              <a:rPr lang="ar-SY" sz="4000" b="1" dirty="0" smtClean="0">
                <a:solidFill>
                  <a:srgbClr val="FFFF00"/>
                </a:solidFill>
              </a:rPr>
              <a:t> </a:t>
            </a:r>
            <a:r>
              <a:rPr lang="ar-SY" sz="4000" b="1" dirty="0" err="1">
                <a:solidFill>
                  <a:srgbClr val="FFFF00"/>
                </a:solidFill>
              </a:rPr>
              <a:t>مابعد</a:t>
            </a:r>
            <a:r>
              <a:rPr lang="ar-SY" sz="4000" b="1" dirty="0">
                <a:solidFill>
                  <a:srgbClr val="FFFF00"/>
                </a:solidFill>
              </a:rPr>
              <a:t> </a:t>
            </a:r>
            <a:r>
              <a:rPr lang="ar-SY" sz="4000" b="1" dirty="0" smtClean="0">
                <a:solidFill>
                  <a:srgbClr val="FFFF00"/>
                </a:solidFill>
              </a:rPr>
              <a:t>الطبيعة</a:t>
            </a:r>
          </a:p>
          <a:p>
            <a:pPr algn="ctr"/>
            <a:r>
              <a:rPr lang="ar-SY" sz="4000" b="1" dirty="0" smtClean="0">
                <a:solidFill>
                  <a:srgbClr val="FFFF00"/>
                </a:solidFill>
              </a:rPr>
              <a:t>الأخلاق</a:t>
            </a:r>
            <a:endParaRPr lang="ar-SY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Y" dirty="0">
                <a:solidFill>
                  <a:srgbClr val="FF0000"/>
                </a:solidFill>
              </a:rPr>
              <a:t>1</a:t>
            </a:r>
            <a:r>
              <a:rPr lang="ar-SY" b="1" dirty="0">
                <a:solidFill>
                  <a:srgbClr val="FF0000"/>
                </a:solidFill>
              </a:rPr>
              <a:t>- </a:t>
            </a:r>
            <a:r>
              <a:rPr lang="ar-SY" sz="3600" b="1" dirty="0">
                <a:solidFill>
                  <a:srgbClr val="FF0000"/>
                </a:solidFill>
              </a:rPr>
              <a:t>حدّد المصطلحات الجديدة الواردة في النص ثم بيّن معانيها </a:t>
            </a:r>
            <a:r>
              <a:rPr lang="ar-SY" dirty="0"/>
              <a:t>.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ar-SA" b="1" dirty="0"/>
              <a:t>الرقّ</a:t>
            </a:r>
            <a:r>
              <a:rPr lang="ar-SA" dirty="0"/>
              <a:t> : العبيد , </a:t>
            </a:r>
            <a:r>
              <a:rPr lang="ar-SY" dirty="0" smtClean="0"/>
              <a:t>     </a:t>
            </a:r>
            <a:r>
              <a:rPr lang="ar-SA" dirty="0" smtClean="0"/>
              <a:t>     </a:t>
            </a:r>
            <a:r>
              <a:rPr lang="ar-SA" b="1" dirty="0"/>
              <a:t>الهبات الطبيعية</a:t>
            </a:r>
            <a:r>
              <a:rPr lang="ar-SA" dirty="0"/>
              <a:t> : الملكات الطبيعية.   </a:t>
            </a:r>
            <a:endParaRPr lang="ar-SY" dirty="0" smtClean="0"/>
          </a:p>
          <a:p>
            <a:r>
              <a:rPr lang="ar-SA" dirty="0" smtClean="0"/>
              <a:t>     </a:t>
            </a:r>
            <a:r>
              <a:rPr lang="ar-SA" b="1" dirty="0" err="1"/>
              <a:t>سيدّية</a:t>
            </a:r>
            <a:r>
              <a:rPr lang="ar-SA" b="1" dirty="0"/>
              <a:t> </a:t>
            </a:r>
            <a:r>
              <a:rPr lang="ar-SA" dirty="0"/>
              <a:t>: آمرة . </a:t>
            </a:r>
            <a:endParaRPr lang="en-US" dirty="0"/>
          </a:p>
          <a:p>
            <a:r>
              <a:rPr lang="ar-SA" b="1" dirty="0"/>
              <a:t>الحيوانات الداجنة</a:t>
            </a:r>
            <a:r>
              <a:rPr lang="ar-SA" dirty="0"/>
              <a:t> : المألوفة , المربات في المنازل </a:t>
            </a:r>
            <a:r>
              <a:rPr lang="ar-SA" dirty="0" smtClean="0"/>
              <a:t>.</a:t>
            </a:r>
            <a:endParaRPr lang="ar-SY" dirty="0" smtClean="0"/>
          </a:p>
          <a:p>
            <a:endParaRPr lang="en-US" dirty="0"/>
          </a:p>
          <a:p>
            <a:r>
              <a:rPr lang="ar-SA" b="1" dirty="0"/>
              <a:t>الحيوانات الآبدة</a:t>
            </a:r>
            <a:r>
              <a:rPr lang="ar-SA" dirty="0"/>
              <a:t> : الغير مألوفة , الموحشة المربات بعيداً عن سيطرة الإنسان .</a:t>
            </a:r>
            <a:endParaRPr lang="en-US" dirty="0"/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1174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Y" dirty="0"/>
              <a:t>2</a:t>
            </a:r>
            <a:r>
              <a:rPr lang="ar-SY" b="1" dirty="0">
                <a:solidFill>
                  <a:srgbClr val="7030A0"/>
                </a:solidFill>
              </a:rPr>
              <a:t>- لخص أهم الأفكار الأساسية الواردة في النص </a:t>
            </a:r>
            <a:r>
              <a:rPr lang="ar-SY" dirty="0"/>
              <a:t>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ar-SY" dirty="0"/>
              <a:t>‌أ- القيادة والانقياد أمرين مهمين في الحياة .</a:t>
            </a:r>
          </a:p>
          <a:p>
            <a:r>
              <a:rPr lang="ar-SY" dirty="0"/>
              <a:t>‌ب- هناك أشخاص من طبيعتهم رؤساء , وهناك أناس من طبيعتهم أن يكونوا مرؤوسين .</a:t>
            </a:r>
          </a:p>
          <a:p>
            <a:r>
              <a:rPr lang="ar-SY" dirty="0"/>
              <a:t>ج - هناك سلطتين في الكائن الحي : سلطة </a:t>
            </a:r>
            <a:r>
              <a:rPr lang="ar-SY" dirty="0" err="1"/>
              <a:t>سيديّة</a:t>
            </a:r>
            <a:r>
              <a:rPr lang="ar-SY" dirty="0"/>
              <a:t> تسود فيها النفس على الجسد , وسلطة مدنية عندما يسود العقل.</a:t>
            </a:r>
          </a:p>
          <a:p>
            <a:r>
              <a:rPr lang="ar-SY" dirty="0"/>
              <a:t> د - هناك نوعين للبشر: نوع عبيد في طبيعتهم تحكمهم حواسهم،  ونوع الأسياد الذين يتحكمون بكل شيء .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53707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alpha val="48000"/>
                <a:satMod val="105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ar-SY" sz="3200" dirty="0"/>
              <a:t>4- </a:t>
            </a:r>
            <a:r>
              <a:rPr lang="ar-SY" sz="3200" b="1" dirty="0">
                <a:solidFill>
                  <a:schemeClr val="bg1"/>
                </a:solidFill>
              </a:rPr>
              <a:t>فسّر قول أرسطو إن الطبيعة تقضي بأن تتسلط النفس على الجسد:</a:t>
            </a:r>
            <a:r>
              <a:rPr lang="ar-SY" sz="3200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ar-SY" dirty="0" smtClean="0"/>
          </a:p>
          <a:p>
            <a:endParaRPr lang="ar-SY" dirty="0"/>
          </a:p>
          <a:p>
            <a:r>
              <a:rPr lang="ar-SY" sz="3600" b="1" dirty="0" smtClean="0">
                <a:solidFill>
                  <a:srgbClr val="7030A0"/>
                </a:solidFill>
              </a:rPr>
              <a:t>بمعنى </a:t>
            </a:r>
            <a:r>
              <a:rPr lang="ar-SY" sz="3600" b="1" dirty="0">
                <a:solidFill>
                  <a:srgbClr val="7030A0"/>
                </a:solidFill>
              </a:rPr>
              <a:t>أن الروح أو النفس لها دور قيادي في الإنسان على الجسد أو الجسم وهي الآمرة والموجهة له </a:t>
            </a:r>
          </a:p>
        </p:txBody>
      </p:sp>
      <p:pic>
        <p:nvPicPr>
          <p:cNvPr id="4" name="موسيقه طبيعي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6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8470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r"/>
            <a:r>
              <a:rPr lang="ar-SY" dirty="0"/>
              <a:t>1</a:t>
            </a:r>
            <a:r>
              <a:rPr lang="ar-SY" sz="3600" b="1" dirty="0">
                <a:solidFill>
                  <a:srgbClr val="7030A0"/>
                </a:solidFill>
              </a:rPr>
              <a:t>- </a:t>
            </a:r>
            <a:r>
              <a:rPr lang="ar-SY" sz="3600" b="1" dirty="0">
                <a:solidFill>
                  <a:srgbClr val="002060"/>
                </a:solidFill>
              </a:rPr>
              <a:t>بيّن خطأ اعتقاد أرسطو وتنافيه مع مبادئ الأخلاق ومعطيات العلم عندما قال : ( إذا قوبل الذكر بالأنثى , ظهر بالطبع تفوق الأول وانحطاط الثانية )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5436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ar-SY" b="1" dirty="0" smtClean="0">
              <a:solidFill>
                <a:srgbClr val="FF0000"/>
              </a:solidFill>
            </a:endParaRPr>
          </a:p>
          <a:p>
            <a:r>
              <a:rPr lang="ar-SY" b="1" dirty="0" smtClean="0">
                <a:solidFill>
                  <a:srgbClr val="FF0000"/>
                </a:solidFill>
              </a:rPr>
              <a:t>أ‌- </a:t>
            </a:r>
            <a:r>
              <a:rPr lang="ar-SY" b="1" dirty="0">
                <a:solidFill>
                  <a:srgbClr val="FF0000"/>
                </a:solidFill>
              </a:rPr>
              <a:t>من الناحية الأخلاقية : نرى أن الكلام غير صحيح لأن الأخلاق لا توجد عند الذكر دون المرأة , يتحلى بها الرجل و المرأة </a:t>
            </a:r>
            <a:r>
              <a:rPr lang="ar-SY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ar-SY" b="1" dirty="0" smtClean="0">
                <a:solidFill>
                  <a:srgbClr val="FF0000"/>
                </a:solidFill>
              </a:rPr>
              <a:t>ب‌- </a:t>
            </a:r>
            <a:r>
              <a:rPr lang="ar-SY" b="1" dirty="0">
                <a:solidFill>
                  <a:srgbClr val="FF0000"/>
                </a:solidFill>
              </a:rPr>
              <a:t>أما من الناحية العلمية : ولا يوجد أي تفوق لأحد عن الآخر , فجميع أعضاء الجسم تعمل وبشكل متماثل </a:t>
            </a:r>
          </a:p>
          <a:p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7355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80920" cy="136815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r"/>
            <a:r>
              <a:rPr lang="ar-SY" sz="36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ar-SY" sz="3600" b="1" dirty="0">
                <a:solidFill>
                  <a:srgbClr val="C00000"/>
                </a:solidFill>
              </a:rPr>
              <a:t>- يبدو واضحاً من النص أن أرسطو أقر بفكرة العبودية , انتقد الأسس التي بنى عليها هذه الفكرة 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147248" cy="3831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ar-SY" sz="3200" dirty="0" smtClean="0"/>
          </a:p>
          <a:p>
            <a:pPr algn="ctr"/>
            <a:r>
              <a:rPr lang="ar-SY" sz="3200" dirty="0" smtClean="0"/>
              <a:t>اعتمد </a:t>
            </a:r>
            <a:r>
              <a:rPr lang="ar-SY" sz="3200" dirty="0"/>
              <a:t>أرسطو مبدأ القيادة والانقياد بالطبع , ويمكن للإنسان أن يتحمل المسؤولية ويصبح شخصاً قيادياً وليس من طبع بعض الأشخاص أن يكونوا عبيداً.</a:t>
            </a:r>
          </a:p>
        </p:txBody>
      </p:sp>
    </p:spTree>
    <p:extLst>
      <p:ext uri="{BB962C8B-B14F-4D97-AF65-F5344CB8AC3E}">
        <p14:creationId xmlns:p14="http://schemas.microsoft.com/office/powerpoint/2010/main" val="26199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72819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r"/>
            <a:r>
              <a:rPr lang="ar-SY" sz="3600" dirty="0">
                <a:solidFill>
                  <a:srgbClr val="C00000"/>
                </a:solidFill>
              </a:rPr>
              <a:t>3- </a:t>
            </a:r>
            <a:r>
              <a:rPr lang="ar-SY" sz="4000" b="1" dirty="0">
                <a:solidFill>
                  <a:srgbClr val="002060"/>
                </a:solidFill>
              </a:rPr>
              <a:t>أشار أرسطو إلى أن الجميع يعترفون بأن من حازوا في جسمهم الجمال , يحق لهم أن يستعبدوا من دونهم روعة , ضع تصوراً يوضح موقفك من المسألة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564904"/>
            <a:ext cx="8291264" cy="37596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endParaRPr lang="ar-SY" dirty="0" smtClean="0"/>
          </a:p>
          <a:p>
            <a:pPr algn="ctr"/>
            <a:r>
              <a:rPr lang="ar-SY" sz="3200" b="1" dirty="0">
                <a:solidFill>
                  <a:srgbClr val="7030A0"/>
                </a:solidFill>
              </a:rPr>
              <a:t>هذا غير صحيح فالجمال وحده لا يكفي ليكون الشخص قيادي , فربما ليس لديه الخبرة أو ليس لديه أسلوباً في قيادة الناس , وجماله وحده لا يؤهله ليتسلط على أحد لمجرد جماله .</a:t>
            </a:r>
          </a:p>
        </p:txBody>
      </p:sp>
    </p:spTree>
    <p:extLst>
      <p:ext uri="{BB962C8B-B14F-4D97-AF65-F5344CB8AC3E}">
        <p14:creationId xmlns:p14="http://schemas.microsoft.com/office/powerpoint/2010/main" val="32939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r"/>
            <a:r>
              <a:rPr lang="ar-SY" sz="3200" smtClean="0"/>
              <a:t>4- </a:t>
            </a:r>
            <a:r>
              <a:rPr lang="ar-SY" sz="3200" b="1" smtClean="0">
                <a:solidFill>
                  <a:srgbClr val="7030A0"/>
                </a:solidFill>
              </a:rPr>
              <a:t>اشرح قول أرسطو : ( هيهات أن نشاهد جمال النفس بسهولة ما نشاهد رونق الجسم ! ) :</a:t>
            </a:r>
            <a:endParaRPr lang="ar-SY" sz="3200" b="1" dirty="0">
              <a:solidFill>
                <a:srgbClr val="7030A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19174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ar-SY" smtClean="0"/>
          </a:p>
          <a:p>
            <a:r>
              <a:rPr lang="ar-SY" sz="4000" b="1" smtClean="0">
                <a:solidFill>
                  <a:schemeClr val="bg1">
                    <a:lumMod val="95000"/>
                  </a:schemeClr>
                </a:solidFill>
              </a:rPr>
              <a:t>برأي أرسطو أن جمال النفس أي تحلي الإنسان بالأخلاق صعب ظهوره لدى كل الناس لأنه داخلي بينما جمال الجسد ظاهري وواضح . </a:t>
            </a:r>
            <a:endParaRPr lang="ar-SY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135676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r"/>
            <a:r>
              <a:rPr lang="ar-SY" dirty="0"/>
              <a:t>5</a:t>
            </a:r>
            <a:r>
              <a:rPr lang="ar-SY" sz="4000" dirty="0"/>
              <a:t>- </a:t>
            </a:r>
            <a:r>
              <a:rPr lang="ar-SY" sz="4000" b="1" dirty="0">
                <a:solidFill>
                  <a:srgbClr val="C00000"/>
                </a:solidFill>
              </a:rPr>
              <a:t>انتهى أرسطو إلى نتيجة مفادها : أن البعض أحرار بالطبع وأن البعض أرقاء بالطبع , اتخذ موقفاً نقدياً من هذه النتيجة: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04864"/>
            <a:ext cx="8219256" cy="4119736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ar-SY" dirty="0" smtClean="0"/>
          </a:p>
          <a:p>
            <a:pPr algn="ctr"/>
            <a:r>
              <a:rPr lang="ar-SY" sz="3600" dirty="0">
                <a:solidFill>
                  <a:srgbClr val="FFFF00"/>
                </a:solidFill>
              </a:rPr>
              <a:t>هذا الكلام غير صحيح بشكل كلي , لأن الحرية يجب أن تكون لدى الجميع وتلك هي طبيعة البشرية , والعبودية هي حالة مؤقتة بسبب ظرف معين وليست بطبيعة الإنسان أن يكون عبداً وغيره يكون سيداً بطبيعته .</a:t>
            </a:r>
          </a:p>
        </p:txBody>
      </p:sp>
    </p:spTree>
    <p:extLst>
      <p:ext uri="{BB962C8B-B14F-4D97-AF65-F5344CB8AC3E}">
        <p14:creationId xmlns:p14="http://schemas.microsoft.com/office/powerpoint/2010/main" val="250420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">
        <p:fade/>
      </p:transition>
    </mc:Choice>
    <mc:Fallback>
      <p:transition spd="med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TM01859862[[fn=موسيقى البوب]]</Template>
  <TotalTime>48</TotalTime>
  <Words>505</Words>
  <Application>Microsoft Office PowerPoint</Application>
  <PresentationFormat>عرض على الشاشة (3:4)‏</PresentationFormat>
  <Paragraphs>41</Paragraphs>
  <Slides>11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تدفق</vt:lpstr>
      <vt:lpstr>تحليل نص أصل السيادة والاستعباد</vt:lpstr>
      <vt:lpstr>1- حدّد المصطلحات الجديدة الواردة في النص ثم بيّن معانيها .</vt:lpstr>
      <vt:lpstr>2- لخص أهم الأفكار الأساسية الواردة في النص :</vt:lpstr>
      <vt:lpstr>4- فسّر قول أرسطو إن الطبيعة تقضي بأن تتسلط النفس على الجسد: </vt:lpstr>
      <vt:lpstr>1- بيّن خطأ اعتقاد أرسطو وتنافيه مع مبادئ الأخلاق ومعطيات العلم عندما قال : ( إذا قوبل الذكر بالأنثى , ظهر بالطبع تفوق الأول وانحطاط الثانية ) :</vt:lpstr>
      <vt:lpstr>2- يبدو واضحاً من النص أن أرسطو أقر بفكرة العبودية , انتقد الأسس التي بنى عليها هذه الفكرة : </vt:lpstr>
      <vt:lpstr>3- أشار أرسطو إلى أن الجميع يعترفون بأن من حازوا في جسمهم الجمال , يحق لهم أن يستعبدوا من دونهم روعة , ضع تصوراً يوضح موقفك من المسألة :</vt:lpstr>
      <vt:lpstr>4- اشرح قول أرسطو : ( هيهات أن نشاهد جمال النفس بسهولة ما نشاهد رونق الجسم ! ) :</vt:lpstr>
      <vt:lpstr>5- انتهى أرسطو إلى نتيجة مفادها : أن البعض أحرار بالطبع وأن البعض أرقاء بالطبع , اتخذ موقفاً نقدياً من هذه النتيجة: </vt:lpstr>
      <vt:lpstr>6– فسّر في ضوء تحليلك النقدي لأصل السيادة والاستعباد عند أرسطو , وجود أنظمة ملكية تتوارث فيها أسر محددة الحكم : </vt:lpstr>
      <vt:lpstr>• من مؤلفات أرسطو: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نص أصل السيادة والاستعباد</dc:title>
  <dc:creator>Maher</dc:creator>
  <cp:lastModifiedBy>Maher</cp:lastModifiedBy>
  <cp:revision>5</cp:revision>
  <dcterms:created xsi:type="dcterms:W3CDTF">2018-07-13T19:14:18Z</dcterms:created>
  <dcterms:modified xsi:type="dcterms:W3CDTF">2018-07-13T20:02:43Z</dcterms:modified>
</cp:coreProperties>
</file>