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61" r:id="rId2"/>
    <p:sldId id="272" r:id="rId3"/>
    <p:sldId id="270" r:id="rId4"/>
    <p:sldId id="257" r:id="rId5"/>
    <p:sldId id="258" r:id="rId6"/>
    <p:sldId id="259" r:id="rId7"/>
    <p:sldId id="260" r:id="rId8"/>
    <p:sldId id="271" r:id="rId9"/>
    <p:sldId id="256" r:id="rId10"/>
    <p:sldId id="269" r:id="rId11"/>
    <p:sldId id="262" r:id="rId12"/>
    <p:sldId id="263" r:id="rId13"/>
    <p:sldId id="264" r:id="rId14"/>
    <p:sldId id="265" r:id="rId15"/>
    <p:sldId id="274" r:id="rId16"/>
    <p:sldId id="266" r:id="rId17"/>
    <p:sldId id="267" r:id="rId18"/>
    <p:sldId id="268" r:id="rId19"/>
    <p:sldId id="273"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B0AC08"/>
    <a:srgbClr val="DFDF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6125A-52E5-4816-A6A8-2EFCBB7DC38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ar-SY"/>
        </a:p>
      </dgm:t>
    </dgm:pt>
    <dgm:pt modelId="{4550BA3D-882C-49F4-B3E0-A3835423859E}">
      <dgm:prSet phldrT="[نص]">
        <dgm:style>
          <a:lnRef idx="1">
            <a:schemeClr val="accent5"/>
          </a:lnRef>
          <a:fillRef idx="3">
            <a:schemeClr val="accent5"/>
          </a:fillRef>
          <a:effectRef idx="2">
            <a:schemeClr val="accent5"/>
          </a:effectRef>
          <a:fontRef idx="minor">
            <a:schemeClr val="lt1"/>
          </a:fontRef>
        </dgm:style>
      </dgm:prSet>
      <dgm:spPr/>
      <dgm:t>
        <a:bodyPr/>
        <a:lstStyle/>
        <a:p>
          <a:pPr rtl="1"/>
          <a:r>
            <a:rPr lang="ar-SY" b="1" dirty="0" smtClean="0">
              <a:ln w="1905"/>
              <a:solidFill>
                <a:schemeClr val="bg1"/>
              </a:solidFill>
              <a:effectLst>
                <a:innerShdw blurRad="69850" dist="43180" dir="5400000">
                  <a:srgbClr val="000000">
                    <a:alpha val="65000"/>
                  </a:srgbClr>
                </a:innerShdw>
              </a:effectLst>
              <a:latin typeface="Arabic Typesetting" pitchFamily="66" charset="-78"/>
              <a:cs typeface="DecoType Naskh" pitchFamily="2" charset="-78"/>
            </a:rPr>
            <a:t>مصادر المعرفة</a:t>
          </a:r>
          <a:endParaRPr lang="ar-SY" dirty="0">
            <a:solidFill>
              <a:schemeClr val="bg1"/>
            </a:solidFill>
            <a:latin typeface="Arabic Typesetting" pitchFamily="66" charset="-78"/>
            <a:cs typeface="DecoType Naskh" pitchFamily="2" charset="-78"/>
          </a:endParaRPr>
        </a:p>
      </dgm:t>
    </dgm:pt>
    <dgm:pt modelId="{823FFA02-3857-497F-B51D-80360B5FB0C1}" type="parTrans" cxnId="{23D6AD58-27FA-456A-8CB7-AB3DAF3326BD}">
      <dgm:prSet/>
      <dgm:spPr/>
      <dgm:t>
        <a:bodyPr/>
        <a:lstStyle/>
        <a:p>
          <a:pPr rtl="1"/>
          <a:endParaRPr lang="ar-SY"/>
        </a:p>
      </dgm:t>
    </dgm:pt>
    <dgm:pt modelId="{FF58BA8E-BAA7-400E-BBE8-3E204F7B4E7B}" type="sibTrans" cxnId="{23D6AD58-27FA-456A-8CB7-AB3DAF3326BD}">
      <dgm:prSet/>
      <dgm:spPr/>
      <dgm:t>
        <a:bodyPr/>
        <a:lstStyle/>
        <a:p>
          <a:pPr rtl="1"/>
          <a:endParaRPr lang="ar-SY"/>
        </a:p>
      </dgm:t>
    </dgm:pt>
    <dgm:pt modelId="{BF40C16F-39DA-43F3-BECA-6E043C891685}">
      <dgm:prSet phldrT="[نص]"/>
      <dgm:spPr>
        <a:blipFill rotWithShape="0">
          <a:blip xmlns:r="http://schemas.openxmlformats.org/officeDocument/2006/relationships" r:embed="rId1"/>
          <a:stretch>
            <a:fillRect/>
          </a:stretch>
        </a:blipFill>
        <a:effectLst>
          <a:softEdge rad="127000"/>
        </a:effectLst>
      </dgm:spPr>
      <dgm:t>
        <a:bodyPr/>
        <a:lstStyle/>
        <a:p>
          <a:pPr rtl="1"/>
          <a:endParaRPr lang="ar-SY" dirty="0"/>
        </a:p>
      </dgm:t>
    </dgm:pt>
    <dgm:pt modelId="{E00F7A32-7BCA-438D-BA3D-872AFD0F3DED}" type="parTrans" cxnId="{4BE007DE-C141-4A31-A182-A197A16EE2AA}">
      <dgm:prSet/>
      <dgm:spPr>
        <a:solidFill>
          <a:schemeClr val="accent1">
            <a:lumMod val="75000"/>
          </a:schemeClr>
        </a:solidFill>
      </dgm:spPr>
      <dgm:t>
        <a:bodyPr/>
        <a:lstStyle/>
        <a:p>
          <a:pPr rtl="1"/>
          <a:endParaRPr lang="ar-SY"/>
        </a:p>
      </dgm:t>
    </dgm:pt>
    <dgm:pt modelId="{E532C07C-E64B-46F2-8CC3-77A84A0C835A}" type="sibTrans" cxnId="{4BE007DE-C141-4A31-A182-A197A16EE2AA}">
      <dgm:prSet/>
      <dgm:spPr/>
      <dgm:t>
        <a:bodyPr/>
        <a:lstStyle/>
        <a:p>
          <a:pPr rtl="1"/>
          <a:endParaRPr lang="ar-SY"/>
        </a:p>
      </dgm:t>
    </dgm:pt>
    <dgm:pt modelId="{122D7290-A365-49B2-9E2D-12D127C3CC8D}">
      <dgm:prSet phldrT="[نص]"/>
      <dgm:spPr>
        <a:blipFill rotWithShape="0">
          <a:blip xmlns:r="http://schemas.openxmlformats.org/officeDocument/2006/relationships" r:embed="rId2"/>
          <a:stretch>
            <a:fillRect/>
          </a:stretch>
        </a:blipFill>
        <a:effectLst>
          <a:softEdge rad="127000"/>
        </a:effectLst>
      </dgm:spPr>
      <dgm:t>
        <a:bodyPr/>
        <a:lstStyle/>
        <a:p>
          <a:pPr rtl="1"/>
          <a:endParaRPr lang="ar-SY" dirty="0"/>
        </a:p>
      </dgm:t>
    </dgm:pt>
    <dgm:pt modelId="{B551DC32-5E5A-42BC-BEFF-1AF9112D73E8}" type="parTrans" cxnId="{DC67EAEC-CADA-4CED-A34B-6E0E83F7B3A4}">
      <dgm:prSet/>
      <dgm:spPr>
        <a:solidFill>
          <a:schemeClr val="accent5">
            <a:lumMod val="50000"/>
          </a:schemeClr>
        </a:solidFill>
      </dgm:spPr>
      <dgm:t>
        <a:bodyPr/>
        <a:lstStyle/>
        <a:p>
          <a:pPr rtl="1"/>
          <a:endParaRPr lang="ar-SY"/>
        </a:p>
      </dgm:t>
    </dgm:pt>
    <dgm:pt modelId="{B5332510-C6DC-4FBB-87C3-A4693EE0AF82}" type="sibTrans" cxnId="{DC67EAEC-CADA-4CED-A34B-6E0E83F7B3A4}">
      <dgm:prSet/>
      <dgm:spPr/>
      <dgm:t>
        <a:bodyPr/>
        <a:lstStyle/>
        <a:p>
          <a:pPr rtl="1"/>
          <a:endParaRPr lang="ar-SY"/>
        </a:p>
      </dgm:t>
    </dgm:pt>
    <dgm:pt modelId="{EFB52C5C-5A3B-43C8-BF80-B5CFEE851440}">
      <dgm:prSet phldrT="[نص]"/>
      <dgm:spPr>
        <a:blipFill rotWithShape="0">
          <a:blip xmlns:r="http://schemas.openxmlformats.org/officeDocument/2006/relationships" r:embed="rId3"/>
          <a:stretch>
            <a:fillRect/>
          </a:stretch>
        </a:blipFill>
        <a:effectLst>
          <a:softEdge rad="127000"/>
        </a:effectLst>
      </dgm:spPr>
      <dgm:t>
        <a:bodyPr/>
        <a:lstStyle/>
        <a:p>
          <a:pPr rtl="1"/>
          <a:endParaRPr lang="ar-SY" dirty="0"/>
        </a:p>
      </dgm:t>
    </dgm:pt>
    <dgm:pt modelId="{88EFC6E7-E8EE-4190-AE96-90F65EBF706D}" type="parTrans" cxnId="{03368028-AEDF-4CFA-8C5D-94DA0D81CE5E}">
      <dgm:prSet/>
      <dgm:spPr>
        <a:solidFill>
          <a:schemeClr val="accent5">
            <a:lumMod val="75000"/>
          </a:schemeClr>
        </a:solidFill>
      </dgm:spPr>
      <dgm:t>
        <a:bodyPr/>
        <a:lstStyle/>
        <a:p>
          <a:pPr rtl="1"/>
          <a:endParaRPr lang="ar-SY"/>
        </a:p>
      </dgm:t>
    </dgm:pt>
    <dgm:pt modelId="{D677AE6B-4562-446C-9EFD-0CBA49FEDE81}" type="sibTrans" cxnId="{03368028-AEDF-4CFA-8C5D-94DA0D81CE5E}">
      <dgm:prSet/>
      <dgm:spPr/>
      <dgm:t>
        <a:bodyPr/>
        <a:lstStyle/>
        <a:p>
          <a:pPr rtl="1"/>
          <a:endParaRPr lang="ar-SY"/>
        </a:p>
      </dgm:t>
    </dgm:pt>
    <dgm:pt modelId="{DFDF1EAE-907A-479D-88F8-1C17C7EBF181}" type="pres">
      <dgm:prSet presAssocID="{5EC6125A-52E5-4816-A6A8-2EFCBB7DC388}" presName="cycle" presStyleCnt="0">
        <dgm:presLayoutVars>
          <dgm:chMax val="1"/>
          <dgm:dir/>
          <dgm:animLvl val="ctr"/>
          <dgm:resizeHandles val="exact"/>
        </dgm:presLayoutVars>
      </dgm:prSet>
      <dgm:spPr/>
      <dgm:t>
        <a:bodyPr/>
        <a:lstStyle/>
        <a:p>
          <a:pPr rtl="1"/>
          <a:endParaRPr lang="ar-SY"/>
        </a:p>
      </dgm:t>
    </dgm:pt>
    <dgm:pt modelId="{D8CFE8FE-1AB3-4363-943C-B9B0B0EE4EEB}" type="pres">
      <dgm:prSet presAssocID="{4550BA3D-882C-49F4-B3E0-A3835423859E}" presName="centerShape" presStyleLbl="node0" presStyleIdx="0" presStyleCnt="1"/>
      <dgm:spPr/>
      <dgm:t>
        <a:bodyPr/>
        <a:lstStyle/>
        <a:p>
          <a:pPr rtl="1"/>
          <a:endParaRPr lang="ar-SY"/>
        </a:p>
      </dgm:t>
    </dgm:pt>
    <dgm:pt modelId="{32ADB1FB-06F3-4CF7-97F0-F3804FB27BC8}" type="pres">
      <dgm:prSet presAssocID="{E00F7A32-7BCA-438D-BA3D-872AFD0F3DED}" presName="parTrans" presStyleLbl="bgSibTrans2D1" presStyleIdx="0" presStyleCnt="3"/>
      <dgm:spPr/>
      <dgm:t>
        <a:bodyPr/>
        <a:lstStyle/>
        <a:p>
          <a:pPr rtl="1"/>
          <a:endParaRPr lang="ar-SY"/>
        </a:p>
      </dgm:t>
    </dgm:pt>
    <dgm:pt modelId="{5B7B3F25-703D-4E8C-AD19-7ACE17DDB024}" type="pres">
      <dgm:prSet presAssocID="{BF40C16F-39DA-43F3-BECA-6E043C891685}" presName="node" presStyleLbl="node1" presStyleIdx="0" presStyleCnt="3" custScaleX="113892" custScaleY="113752" custRadScaleRad="103154" custRadScaleInc="6525">
        <dgm:presLayoutVars>
          <dgm:bulletEnabled val="1"/>
        </dgm:presLayoutVars>
      </dgm:prSet>
      <dgm:spPr/>
      <dgm:t>
        <a:bodyPr/>
        <a:lstStyle/>
        <a:p>
          <a:pPr rtl="1"/>
          <a:endParaRPr lang="ar-SY"/>
        </a:p>
      </dgm:t>
    </dgm:pt>
    <dgm:pt modelId="{657934C6-9F96-4189-86AE-A686691A68F0}" type="pres">
      <dgm:prSet presAssocID="{B551DC32-5E5A-42BC-BEFF-1AF9112D73E8}" presName="parTrans" presStyleLbl="bgSibTrans2D1" presStyleIdx="1" presStyleCnt="3" custLinFactNeighborX="797" custLinFactNeighborY="-887"/>
      <dgm:spPr/>
      <dgm:t>
        <a:bodyPr/>
        <a:lstStyle/>
        <a:p>
          <a:pPr rtl="1"/>
          <a:endParaRPr lang="ar-SY"/>
        </a:p>
      </dgm:t>
    </dgm:pt>
    <dgm:pt modelId="{988FBCCB-E06A-4545-B856-2189110D4A65}" type="pres">
      <dgm:prSet presAssocID="{122D7290-A365-49B2-9E2D-12D127C3CC8D}" presName="node" presStyleLbl="node1" presStyleIdx="1" presStyleCnt="3" custScaleX="112253" custScaleY="127255">
        <dgm:presLayoutVars>
          <dgm:bulletEnabled val="1"/>
        </dgm:presLayoutVars>
      </dgm:prSet>
      <dgm:spPr/>
      <dgm:t>
        <a:bodyPr/>
        <a:lstStyle/>
        <a:p>
          <a:pPr rtl="1"/>
          <a:endParaRPr lang="ar-SY"/>
        </a:p>
      </dgm:t>
    </dgm:pt>
    <dgm:pt modelId="{2697F6D9-8012-4729-874E-8BF8AC7D3CFB}" type="pres">
      <dgm:prSet presAssocID="{88EFC6E7-E8EE-4190-AE96-90F65EBF706D}" presName="parTrans" presStyleLbl="bgSibTrans2D1" presStyleIdx="2" presStyleCnt="3"/>
      <dgm:spPr/>
      <dgm:t>
        <a:bodyPr/>
        <a:lstStyle/>
        <a:p>
          <a:pPr rtl="1"/>
          <a:endParaRPr lang="ar-SY"/>
        </a:p>
      </dgm:t>
    </dgm:pt>
    <dgm:pt modelId="{DA01F4D3-8C7D-4F0A-B9A7-DF335D59FBE8}" type="pres">
      <dgm:prSet presAssocID="{EFB52C5C-5A3B-43C8-BF80-B5CFEE851440}" presName="node" presStyleLbl="node1" presStyleIdx="2" presStyleCnt="3" custScaleX="124617" custScaleY="110681" custRadScaleRad="105270" custRadScaleInc="-10695">
        <dgm:presLayoutVars>
          <dgm:bulletEnabled val="1"/>
        </dgm:presLayoutVars>
      </dgm:prSet>
      <dgm:spPr>
        <a:prstGeom prst="flowChartAlternateProcess">
          <a:avLst/>
        </a:prstGeom>
      </dgm:spPr>
      <dgm:t>
        <a:bodyPr/>
        <a:lstStyle/>
        <a:p>
          <a:pPr rtl="1"/>
          <a:endParaRPr lang="ar-SY"/>
        </a:p>
      </dgm:t>
    </dgm:pt>
  </dgm:ptLst>
  <dgm:cxnLst>
    <dgm:cxn modelId="{3196AD7A-6EAB-40BC-8CB6-1602C7343A45}" type="presOf" srcId="{122D7290-A365-49B2-9E2D-12D127C3CC8D}" destId="{988FBCCB-E06A-4545-B856-2189110D4A65}" srcOrd="0" destOrd="0" presId="urn:microsoft.com/office/officeart/2005/8/layout/radial4"/>
    <dgm:cxn modelId="{03368028-AEDF-4CFA-8C5D-94DA0D81CE5E}" srcId="{4550BA3D-882C-49F4-B3E0-A3835423859E}" destId="{EFB52C5C-5A3B-43C8-BF80-B5CFEE851440}" srcOrd="2" destOrd="0" parTransId="{88EFC6E7-E8EE-4190-AE96-90F65EBF706D}" sibTransId="{D677AE6B-4562-446C-9EFD-0CBA49FEDE81}"/>
    <dgm:cxn modelId="{4403B552-6BEF-4BB1-9EF2-287EF79B07C4}" type="presOf" srcId="{E00F7A32-7BCA-438D-BA3D-872AFD0F3DED}" destId="{32ADB1FB-06F3-4CF7-97F0-F3804FB27BC8}" srcOrd="0" destOrd="0" presId="urn:microsoft.com/office/officeart/2005/8/layout/radial4"/>
    <dgm:cxn modelId="{AC0B3D2F-C127-483C-8758-6E34EE903302}" type="presOf" srcId="{4550BA3D-882C-49F4-B3E0-A3835423859E}" destId="{D8CFE8FE-1AB3-4363-943C-B9B0B0EE4EEB}" srcOrd="0" destOrd="0" presId="urn:microsoft.com/office/officeart/2005/8/layout/radial4"/>
    <dgm:cxn modelId="{23D6AD58-27FA-456A-8CB7-AB3DAF3326BD}" srcId="{5EC6125A-52E5-4816-A6A8-2EFCBB7DC388}" destId="{4550BA3D-882C-49F4-B3E0-A3835423859E}" srcOrd="0" destOrd="0" parTransId="{823FFA02-3857-497F-B51D-80360B5FB0C1}" sibTransId="{FF58BA8E-BAA7-400E-BBE8-3E204F7B4E7B}"/>
    <dgm:cxn modelId="{4BE007DE-C141-4A31-A182-A197A16EE2AA}" srcId="{4550BA3D-882C-49F4-B3E0-A3835423859E}" destId="{BF40C16F-39DA-43F3-BECA-6E043C891685}" srcOrd="0" destOrd="0" parTransId="{E00F7A32-7BCA-438D-BA3D-872AFD0F3DED}" sibTransId="{E532C07C-E64B-46F2-8CC3-77A84A0C835A}"/>
    <dgm:cxn modelId="{D210585D-AF54-43D9-A673-C590692D3C49}" type="presOf" srcId="{5EC6125A-52E5-4816-A6A8-2EFCBB7DC388}" destId="{DFDF1EAE-907A-479D-88F8-1C17C7EBF181}" srcOrd="0" destOrd="0" presId="urn:microsoft.com/office/officeart/2005/8/layout/radial4"/>
    <dgm:cxn modelId="{FF2A91C6-8F1F-4940-B2A7-BC3B0CB327D3}" type="presOf" srcId="{B551DC32-5E5A-42BC-BEFF-1AF9112D73E8}" destId="{657934C6-9F96-4189-86AE-A686691A68F0}" srcOrd="0" destOrd="0" presId="urn:microsoft.com/office/officeart/2005/8/layout/radial4"/>
    <dgm:cxn modelId="{DC67EAEC-CADA-4CED-A34B-6E0E83F7B3A4}" srcId="{4550BA3D-882C-49F4-B3E0-A3835423859E}" destId="{122D7290-A365-49B2-9E2D-12D127C3CC8D}" srcOrd="1" destOrd="0" parTransId="{B551DC32-5E5A-42BC-BEFF-1AF9112D73E8}" sibTransId="{B5332510-C6DC-4FBB-87C3-A4693EE0AF82}"/>
    <dgm:cxn modelId="{9B372221-19CF-44B7-895A-7B9EB3CB5957}" type="presOf" srcId="{EFB52C5C-5A3B-43C8-BF80-B5CFEE851440}" destId="{DA01F4D3-8C7D-4F0A-B9A7-DF335D59FBE8}" srcOrd="0" destOrd="0" presId="urn:microsoft.com/office/officeart/2005/8/layout/radial4"/>
    <dgm:cxn modelId="{F33C0F9B-5232-43EA-AA71-4147D3CB58A2}" type="presOf" srcId="{BF40C16F-39DA-43F3-BECA-6E043C891685}" destId="{5B7B3F25-703D-4E8C-AD19-7ACE17DDB024}" srcOrd="0" destOrd="0" presId="urn:microsoft.com/office/officeart/2005/8/layout/radial4"/>
    <dgm:cxn modelId="{6BE93AEE-01EC-41A6-8DAF-4ABB41827562}" type="presOf" srcId="{88EFC6E7-E8EE-4190-AE96-90F65EBF706D}" destId="{2697F6D9-8012-4729-874E-8BF8AC7D3CFB}" srcOrd="0" destOrd="0" presId="urn:microsoft.com/office/officeart/2005/8/layout/radial4"/>
    <dgm:cxn modelId="{1801B984-EE93-428F-BB39-8C336E6FF617}" type="presParOf" srcId="{DFDF1EAE-907A-479D-88F8-1C17C7EBF181}" destId="{D8CFE8FE-1AB3-4363-943C-B9B0B0EE4EEB}" srcOrd="0" destOrd="0" presId="urn:microsoft.com/office/officeart/2005/8/layout/radial4"/>
    <dgm:cxn modelId="{7562325E-0A91-424E-BAEE-A112FD4A3B46}" type="presParOf" srcId="{DFDF1EAE-907A-479D-88F8-1C17C7EBF181}" destId="{32ADB1FB-06F3-4CF7-97F0-F3804FB27BC8}" srcOrd="1" destOrd="0" presId="urn:microsoft.com/office/officeart/2005/8/layout/radial4"/>
    <dgm:cxn modelId="{40A4FE38-793E-43E4-9081-6D81926D5B49}" type="presParOf" srcId="{DFDF1EAE-907A-479D-88F8-1C17C7EBF181}" destId="{5B7B3F25-703D-4E8C-AD19-7ACE17DDB024}" srcOrd="2" destOrd="0" presId="urn:microsoft.com/office/officeart/2005/8/layout/radial4"/>
    <dgm:cxn modelId="{F2E89524-6536-4C43-AD79-676B2D12E6FA}" type="presParOf" srcId="{DFDF1EAE-907A-479D-88F8-1C17C7EBF181}" destId="{657934C6-9F96-4189-86AE-A686691A68F0}" srcOrd="3" destOrd="0" presId="urn:microsoft.com/office/officeart/2005/8/layout/radial4"/>
    <dgm:cxn modelId="{2BD2D9D3-DEF3-498D-B8FC-708217900442}" type="presParOf" srcId="{DFDF1EAE-907A-479D-88F8-1C17C7EBF181}" destId="{988FBCCB-E06A-4545-B856-2189110D4A65}" srcOrd="4" destOrd="0" presId="urn:microsoft.com/office/officeart/2005/8/layout/radial4"/>
    <dgm:cxn modelId="{58C1F835-597A-4BC7-ACA7-1653634996DF}" type="presParOf" srcId="{DFDF1EAE-907A-479D-88F8-1C17C7EBF181}" destId="{2697F6D9-8012-4729-874E-8BF8AC7D3CFB}" srcOrd="5" destOrd="0" presId="urn:microsoft.com/office/officeart/2005/8/layout/radial4"/>
    <dgm:cxn modelId="{E1C5BD4F-6869-4E79-B64A-DCFDCDDCB287}" type="presParOf" srcId="{DFDF1EAE-907A-479D-88F8-1C17C7EBF181}" destId="{DA01F4D3-8C7D-4F0A-B9A7-DF335D59FBE8}"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CFE8FE-1AB3-4363-943C-B9B0B0EE4EEB}">
      <dsp:nvSpPr>
        <dsp:cNvPr id="0" name=""/>
        <dsp:cNvSpPr/>
      </dsp:nvSpPr>
      <dsp:spPr>
        <a:xfrm>
          <a:off x="3165060" y="3507047"/>
          <a:ext cx="2677477" cy="2677477"/>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ar-SY" sz="3900" b="1" kern="1200" dirty="0" smtClean="0">
              <a:ln w="1905"/>
              <a:solidFill>
                <a:schemeClr val="bg1"/>
              </a:solidFill>
              <a:effectLst>
                <a:innerShdw blurRad="69850" dist="43180" dir="5400000">
                  <a:srgbClr val="000000">
                    <a:alpha val="65000"/>
                  </a:srgbClr>
                </a:innerShdw>
              </a:effectLst>
              <a:latin typeface="Arabic Typesetting" pitchFamily="66" charset="-78"/>
              <a:cs typeface="DecoType Naskh" pitchFamily="2" charset="-78"/>
            </a:rPr>
            <a:t>مصادر المعرفة</a:t>
          </a:r>
          <a:endParaRPr lang="ar-SY" sz="3900" kern="1200" dirty="0">
            <a:solidFill>
              <a:schemeClr val="bg1"/>
            </a:solidFill>
            <a:latin typeface="Arabic Typesetting" pitchFamily="66" charset="-78"/>
            <a:cs typeface="DecoType Naskh" pitchFamily="2" charset="-78"/>
          </a:endParaRPr>
        </a:p>
      </dsp:txBody>
      <dsp:txXfrm>
        <a:off x="3165060" y="3507047"/>
        <a:ext cx="2677477" cy="2677477"/>
      </dsp:txXfrm>
    </dsp:sp>
    <dsp:sp modelId="{32ADB1FB-06F3-4CF7-97F0-F3804FB27BC8}">
      <dsp:nvSpPr>
        <dsp:cNvPr id="0" name=""/>
        <dsp:cNvSpPr/>
      </dsp:nvSpPr>
      <dsp:spPr>
        <a:xfrm rot="13134900">
          <a:off x="1286211" y="2806682"/>
          <a:ext cx="2328895" cy="763081"/>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B7B3F25-703D-4E8C-AD19-7ACE17DDB024}">
      <dsp:nvSpPr>
        <dsp:cNvPr id="0" name=""/>
        <dsp:cNvSpPr/>
      </dsp:nvSpPr>
      <dsp:spPr>
        <a:xfrm>
          <a:off x="96147" y="1299395"/>
          <a:ext cx="2896961" cy="231471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rtl="1">
            <a:lnSpc>
              <a:spcPct val="90000"/>
            </a:lnSpc>
            <a:spcBef>
              <a:spcPct val="0"/>
            </a:spcBef>
            <a:spcAft>
              <a:spcPct val="35000"/>
            </a:spcAft>
          </a:pPr>
          <a:endParaRPr lang="ar-SY" sz="6500" kern="1200" dirty="0"/>
        </a:p>
      </dsp:txBody>
      <dsp:txXfrm>
        <a:off x="96147" y="1299395"/>
        <a:ext cx="2896961" cy="2314719"/>
      </dsp:txXfrm>
    </dsp:sp>
    <dsp:sp modelId="{657934C6-9F96-4189-86AE-A686691A68F0}">
      <dsp:nvSpPr>
        <dsp:cNvPr id="0" name=""/>
        <dsp:cNvSpPr/>
      </dsp:nvSpPr>
      <dsp:spPr>
        <a:xfrm rot="16200000">
          <a:off x="3411981" y="1880086"/>
          <a:ext cx="2219006" cy="763081"/>
        </a:xfrm>
        <a:prstGeom prst="lef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88FBCCB-E06A-4545-B856-2189110D4A65}">
      <dsp:nvSpPr>
        <dsp:cNvPr id="0" name=""/>
        <dsp:cNvSpPr/>
      </dsp:nvSpPr>
      <dsp:spPr>
        <a:xfrm>
          <a:off x="3076163" y="-135852"/>
          <a:ext cx="2855271" cy="2589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rtl="1">
            <a:lnSpc>
              <a:spcPct val="90000"/>
            </a:lnSpc>
            <a:spcBef>
              <a:spcPct val="0"/>
            </a:spcBef>
            <a:spcAft>
              <a:spcPct val="35000"/>
            </a:spcAft>
          </a:pPr>
          <a:endParaRPr lang="ar-SY" sz="6500" kern="1200" dirty="0"/>
        </a:p>
      </dsp:txBody>
      <dsp:txXfrm>
        <a:off x="3076163" y="-135852"/>
        <a:ext cx="2855271" cy="2589490"/>
      </dsp:txXfrm>
    </dsp:sp>
    <dsp:sp modelId="{2697F6D9-8012-4729-874E-8BF8AC7D3CFB}">
      <dsp:nvSpPr>
        <dsp:cNvPr id="0" name=""/>
        <dsp:cNvSpPr/>
      </dsp:nvSpPr>
      <dsp:spPr>
        <a:xfrm rot="19114980">
          <a:off x="5312174" y="2691410"/>
          <a:ext cx="2402619" cy="763081"/>
        </a:xfrm>
        <a:prstGeom prst="lef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A01F4D3-8C7D-4F0A-B9A7-DF335D59FBE8}">
      <dsp:nvSpPr>
        <dsp:cNvPr id="0" name=""/>
        <dsp:cNvSpPr/>
      </dsp:nvSpPr>
      <dsp:spPr>
        <a:xfrm>
          <a:off x="5829482" y="1152129"/>
          <a:ext cx="3169762" cy="2252228"/>
        </a:xfrm>
        <a:prstGeom prst="flowChartAlternateProcess">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rtl="1">
            <a:lnSpc>
              <a:spcPct val="90000"/>
            </a:lnSpc>
            <a:spcBef>
              <a:spcPct val="0"/>
            </a:spcBef>
            <a:spcAft>
              <a:spcPct val="35000"/>
            </a:spcAft>
          </a:pPr>
          <a:endParaRPr lang="ar-SY" sz="6500" kern="1200" dirty="0"/>
        </a:p>
      </dsp:txBody>
      <dsp:txXfrm>
        <a:off x="5829482" y="1152129"/>
        <a:ext cx="3169762" cy="225222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DE78D8-5107-4ACD-8531-2407B8260884}" type="datetimeFigureOut">
              <a:rPr lang="ar-SY" smtClean="0"/>
              <a:pPr/>
              <a:t>29/01/1440</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917F45-EBDD-49D1-BC7D-52141593370D}" type="slidenum">
              <a:rPr lang="ar-SY" smtClean="0"/>
              <a:pPr/>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2D917F45-EBDD-49D1-BC7D-52141593370D}" type="slidenum">
              <a:rPr lang="ar-SY" smtClean="0"/>
              <a:pPr/>
              <a:t>4</a:t>
            </a:fld>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2D917F45-EBDD-49D1-BC7D-52141593370D}" type="slidenum">
              <a:rPr lang="ar-SY" smtClean="0"/>
              <a:pPr/>
              <a:t>12</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29/01/1440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29/01/1440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8aledrak-o-alokee.jpg"/>
          <p:cNvPicPr>
            <a:picLocks noGrp="1" noChangeAspect="1"/>
          </p:cNvPicPr>
          <p:nvPr>
            <p:ph idx="1"/>
          </p:nvPr>
        </p:nvPicPr>
        <p:blipFill>
          <a:blip r:embed="rId2" cstate="print"/>
          <a:stretch>
            <a:fillRect/>
          </a:stretch>
        </p:blipFill>
        <p:spPr>
          <a:xfrm>
            <a:off x="1213484" y="2066765"/>
            <a:ext cx="6749355" cy="4102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مستطيل 4"/>
          <p:cNvSpPr/>
          <p:nvPr/>
        </p:nvSpPr>
        <p:spPr>
          <a:xfrm>
            <a:off x="2776593" y="764704"/>
            <a:ext cx="3544560" cy="923330"/>
          </a:xfrm>
          <a:prstGeom prst="rect">
            <a:avLst/>
          </a:prstGeom>
          <a:noFill/>
        </p:spPr>
        <p:txBody>
          <a:bodyPr wrap="none" lIns="91440" tIns="45720" rIns="91440" bIns="45720">
            <a:spAutoFit/>
          </a:bodyPr>
          <a:lstStyle/>
          <a:p>
            <a:pPr algn="ctr"/>
            <a:r>
              <a:rPr lang="ar-SY"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مصادر المعرفة</a:t>
            </a:r>
            <a:endPar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548680"/>
            <a:ext cx="8229600" cy="4525963"/>
          </a:xfrm>
        </p:spPr>
        <p:txBody>
          <a:bodyPr/>
          <a:lstStyle/>
          <a:p>
            <a:r>
              <a:rPr lang="ar-SY" sz="4800" b="1" dirty="0" err="1" smtClean="0">
                <a:solidFill>
                  <a:schemeClr val="tx1">
                    <a:lumMod val="95000"/>
                    <a:lumOff val="5000"/>
                  </a:schemeClr>
                </a:solidFill>
                <a:latin typeface="Arabic Typesetting" pitchFamily="66" charset="-78"/>
                <a:cs typeface="Arabic Typesetting" pitchFamily="66" charset="-78"/>
              </a:rPr>
              <a:t>دعاك</a:t>
            </a:r>
            <a:r>
              <a:rPr lang="ar-SY" sz="4800" b="1" dirty="0" smtClean="0">
                <a:solidFill>
                  <a:schemeClr val="tx1">
                    <a:lumMod val="95000"/>
                    <a:lumOff val="5000"/>
                  </a:schemeClr>
                </a:solidFill>
                <a:latin typeface="Arabic Typesetting" pitchFamily="66" charset="-78"/>
                <a:cs typeface="Arabic Typesetting" pitchFamily="66" charset="-78"/>
              </a:rPr>
              <a:t> صديقك لحضور مسرحية تراجيدية غداً في تمام الساعة التاسعة مساء </a:t>
            </a:r>
            <a:r>
              <a:rPr lang="ar-SY" sz="4800" b="1" dirty="0" err="1" smtClean="0">
                <a:solidFill>
                  <a:schemeClr val="tx1">
                    <a:lumMod val="95000"/>
                    <a:lumOff val="5000"/>
                  </a:schemeClr>
                </a:solidFill>
                <a:latin typeface="Arabic Typesetting" pitchFamily="66" charset="-78"/>
                <a:cs typeface="Arabic Typesetting" pitchFamily="66" charset="-78"/>
              </a:rPr>
              <a:t>ً </a:t>
            </a:r>
            <a:r>
              <a:rPr lang="ar-SY" sz="4800" b="1" dirty="0" smtClean="0">
                <a:solidFill>
                  <a:schemeClr val="tx1">
                    <a:lumMod val="95000"/>
                    <a:lumOff val="5000"/>
                  </a:schemeClr>
                </a:solidFill>
                <a:latin typeface="Arabic Typesetting" pitchFamily="66" charset="-78"/>
                <a:cs typeface="Arabic Typesetting" pitchFamily="66" charset="-78"/>
              </a:rPr>
              <a:t>....هل ستُلبي  </a:t>
            </a:r>
            <a:r>
              <a:rPr lang="ar-SY" sz="4800" b="1" dirty="0" err="1" smtClean="0">
                <a:solidFill>
                  <a:schemeClr val="tx1">
                    <a:lumMod val="95000"/>
                    <a:lumOff val="5000"/>
                  </a:schemeClr>
                </a:solidFill>
                <a:latin typeface="Arabic Typesetting" pitchFamily="66" charset="-78"/>
                <a:cs typeface="Arabic Typesetting" pitchFamily="66" charset="-78"/>
              </a:rPr>
              <a:t>الدعوة ؟</a:t>
            </a:r>
            <a:r>
              <a:rPr lang="ar-SY" sz="4800" b="1" dirty="0" smtClean="0">
                <a:solidFill>
                  <a:schemeClr val="tx1">
                    <a:lumMod val="95000"/>
                    <a:lumOff val="5000"/>
                  </a:schemeClr>
                </a:solidFill>
                <a:latin typeface="Arabic Typesetting" pitchFamily="66" charset="-78"/>
                <a:cs typeface="Arabic Typesetting" pitchFamily="66" charset="-78"/>
              </a:rPr>
              <a:t> وضح سبب </a:t>
            </a:r>
            <a:r>
              <a:rPr lang="ar-SY" sz="4800" b="1" dirty="0" err="1" smtClean="0">
                <a:solidFill>
                  <a:schemeClr val="tx1">
                    <a:lumMod val="95000"/>
                    <a:lumOff val="5000"/>
                  </a:schemeClr>
                </a:solidFill>
                <a:latin typeface="Arabic Typesetting" pitchFamily="66" charset="-78"/>
                <a:cs typeface="Arabic Typesetting" pitchFamily="66" charset="-78"/>
              </a:rPr>
              <a:t>إجابتك </a:t>
            </a:r>
            <a:r>
              <a:rPr lang="ar-SY" sz="4800" dirty="0" err="1" smtClean="0"/>
              <a:t>.</a:t>
            </a:r>
            <a:endParaRPr lang="ar-SY" sz="4800" dirty="0" smtClean="0"/>
          </a:p>
          <a:p>
            <a:endParaRPr lang="ar-SY" dirty="0"/>
          </a:p>
        </p:txBody>
      </p:sp>
      <p:pic>
        <p:nvPicPr>
          <p:cNvPr id="4" name="صورة 3" descr="Blue-question-mark.jpg"/>
          <p:cNvPicPr>
            <a:picLocks noChangeAspect="1"/>
          </p:cNvPicPr>
          <p:nvPr/>
        </p:nvPicPr>
        <p:blipFill>
          <a:blip r:embed="rId2" cstate="print"/>
          <a:stretch>
            <a:fillRect/>
          </a:stretch>
        </p:blipFill>
        <p:spPr>
          <a:xfrm>
            <a:off x="323528" y="1916832"/>
            <a:ext cx="4896544"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60032" y="2492896"/>
            <a:ext cx="3826768" cy="4104456"/>
          </a:xfrm>
        </p:spPr>
        <p:txBody>
          <a:bodyPr>
            <a:normAutofit/>
          </a:bodyPr>
          <a:lstStyle/>
          <a:p>
            <a:r>
              <a:rPr lang="ar-SA" sz="3600" b="1" dirty="0" smtClean="0">
                <a:solidFill>
                  <a:schemeClr val="accent1">
                    <a:lumMod val="50000"/>
                  </a:schemeClr>
                </a:solidFill>
                <a:latin typeface="Arabic Typesetting" pitchFamily="66" charset="-78"/>
                <a:cs typeface="Arabic Typesetting" pitchFamily="66" charset="-78"/>
              </a:rPr>
              <a:t>العقل هو الأداة الرئيسية للمعرفة عند أنصار المذاهب الفلسفية العقلية</a:t>
            </a:r>
            <a:r>
              <a:rPr lang="ar-SY" sz="3600" b="1" dirty="0" err="1" smtClean="0">
                <a:solidFill>
                  <a:schemeClr val="accent1">
                    <a:lumMod val="50000"/>
                  </a:schemeClr>
                </a:solidFill>
                <a:latin typeface="Arabic Typesetting" pitchFamily="66" charset="-78"/>
                <a:cs typeface="Arabic Typesetting" pitchFamily="66" charset="-78"/>
              </a:rPr>
              <a:t>،</a:t>
            </a:r>
            <a:r>
              <a:rPr lang="ar-SY" sz="3600" b="1" dirty="0" smtClean="0">
                <a:solidFill>
                  <a:schemeClr val="accent1">
                    <a:lumMod val="50000"/>
                  </a:schemeClr>
                </a:solidFill>
                <a:latin typeface="Arabic Typesetting" pitchFamily="66" charset="-78"/>
                <a:cs typeface="Arabic Typesetting" pitchFamily="66" charset="-78"/>
              </a:rPr>
              <a:t> </a:t>
            </a:r>
            <a:r>
              <a:rPr lang="ar-SA" sz="3600" b="1" dirty="0" smtClean="0">
                <a:solidFill>
                  <a:schemeClr val="accent1">
                    <a:lumMod val="50000"/>
                  </a:schemeClr>
                </a:solidFill>
                <a:latin typeface="Arabic Typesetting" pitchFamily="66" charset="-78"/>
                <a:cs typeface="Arabic Typesetting" pitchFamily="66" charset="-78"/>
              </a:rPr>
              <a:t>يوجد في العقل مبادئ عقلية وحقائق كلية ندرك بواسطتها طبيعة الأشياء ويعد أ</a:t>
            </a:r>
            <a:r>
              <a:rPr lang="ar-SA" sz="3600" b="1" i="1" dirty="0" smtClean="0">
                <a:solidFill>
                  <a:schemeClr val="accent1">
                    <a:lumMod val="50000"/>
                  </a:schemeClr>
                </a:solidFill>
                <a:latin typeface="Arabic Typesetting" pitchFamily="66" charset="-78"/>
                <a:cs typeface="Arabic Typesetting" pitchFamily="66" charset="-78"/>
              </a:rPr>
              <a:t>فلاطون و ديكارت </a:t>
            </a:r>
            <a:r>
              <a:rPr lang="ar-SA" sz="3600" b="1" dirty="0" smtClean="0">
                <a:solidFill>
                  <a:schemeClr val="accent1">
                    <a:lumMod val="50000"/>
                  </a:schemeClr>
                </a:solidFill>
                <a:latin typeface="Arabic Typesetting" pitchFamily="66" charset="-78"/>
                <a:cs typeface="Arabic Typesetting" pitchFamily="66" charset="-78"/>
              </a:rPr>
              <a:t>من أهم أنصار هذا الاتجاه</a:t>
            </a:r>
            <a:endParaRPr lang="ar-SY" sz="3600" b="1" dirty="0">
              <a:solidFill>
                <a:schemeClr val="accent1">
                  <a:lumMod val="50000"/>
                </a:schemeClr>
              </a:solidFill>
              <a:latin typeface="Arabic Typesetting" pitchFamily="66" charset="-78"/>
              <a:cs typeface="Arabic Typesetting" pitchFamily="66" charset="-78"/>
            </a:endParaRPr>
          </a:p>
        </p:txBody>
      </p:sp>
      <p:sp>
        <p:nvSpPr>
          <p:cNvPr id="6" name="مربع نص 5"/>
          <p:cNvSpPr txBox="1"/>
          <p:nvPr/>
        </p:nvSpPr>
        <p:spPr>
          <a:xfrm>
            <a:off x="1653208" y="191304"/>
            <a:ext cx="5796136" cy="1323439"/>
          </a:xfrm>
          <a:prstGeom prst="rect">
            <a:avLst/>
          </a:prstGeom>
          <a:noFill/>
        </p:spPr>
        <p:txBody>
          <a:bodyPr wrap="square" rtlCol="1">
            <a:spAutoFit/>
          </a:bodyPr>
          <a:lstStyle/>
          <a:p>
            <a:pPr algn="ctr"/>
            <a:r>
              <a:rPr lang="ar-SA" sz="4400" b="1" dirty="0" smtClean="0">
                <a:solidFill>
                  <a:schemeClr val="accent6">
                    <a:lumMod val="75000"/>
                  </a:schemeClr>
                </a:solidFill>
                <a:latin typeface="Arabic Typesetting" pitchFamily="66" charset="-78"/>
                <a:cs typeface="Arabic Typesetting" pitchFamily="66" charset="-78"/>
              </a:rPr>
              <a:t>مصادر </a:t>
            </a:r>
            <a:r>
              <a:rPr lang="ar-SA" sz="4400" b="1" dirty="0" err="1" smtClean="0">
                <a:solidFill>
                  <a:schemeClr val="accent6">
                    <a:lumMod val="75000"/>
                  </a:schemeClr>
                </a:solidFill>
                <a:latin typeface="Arabic Typesetting" pitchFamily="66" charset="-78"/>
                <a:cs typeface="Arabic Typesetting" pitchFamily="66" charset="-78"/>
              </a:rPr>
              <a:t>المعرفة :</a:t>
            </a:r>
            <a:r>
              <a:rPr lang="en-US" sz="3600" b="1" dirty="0" smtClean="0">
                <a:latin typeface="Arabic Typesetting" pitchFamily="66" charset="-78"/>
                <a:cs typeface="Arabic Typesetting" pitchFamily="66" charset="-78"/>
              </a:rPr>
              <a:t/>
            </a:r>
            <a:br>
              <a:rPr lang="en-US" sz="3600" b="1" dirty="0" smtClean="0">
                <a:latin typeface="Arabic Typesetting" pitchFamily="66" charset="-78"/>
                <a:cs typeface="Arabic Typesetting" pitchFamily="66" charset="-78"/>
              </a:rPr>
            </a:br>
            <a:r>
              <a:rPr lang="ar-SA" sz="3600" b="1" dirty="0" smtClean="0">
                <a:latin typeface="Arabic Typesetting" pitchFamily="66" charset="-78"/>
                <a:cs typeface="Arabic Typesetting" pitchFamily="66" charset="-78"/>
              </a:rPr>
              <a:t> </a:t>
            </a:r>
            <a:r>
              <a:rPr lang="ar-SA" sz="3600" b="1" dirty="0" smtClean="0">
                <a:solidFill>
                  <a:schemeClr val="accent3">
                    <a:lumMod val="75000"/>
                  </a:schemeClr>
                </a:solidFill>
                <a:latin typeface="Arabic Typesetting" pitchFamily="66" charset="-78"/>
                <a:cs typeface="Arabic Typesetting" pitchFamily="66" charset="-78"/>
              </a:rPr>
              <a:t>للمعرفة ثلاث مصادر أساسية العقل و التجربة و الحدس</a:t>
            </a:r>
            <a:endParaRPr lang="ar-SY" sz="3600" dirty="0"/>
          </a:p>
        </p:txBody>
      </p:sp>
      <p:sp>
        <p:nvSpPr>
          <p:cNvPr id="7" name="مخطط انسيابي: متعدد المستندات 6"/>
          <p:cNvSpPr/>
          <p:nvPr/>
        </p:nvSpPr>
        <p:spPr>
          <a:xfrm>
            <a:off x="5916528" y="1696616"/>
            <a:ext cx="2376264" cy="1008112"/>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Y" sz="5400" b="1" dirty="0" smtClean="0">
                <a:latin typeface="Arabic Typesetting" pitchFamily="66" charset="-78"/>
                <a:cs typeface="DecoType Thuluth" pitchFamily="2" charset="-78"/>
              </a:rPr>
              <a:t>العقل</a:t>
            </a:r>
            <a:endParaRPr lang="ar-SY" sz="5400" b="1" dirty="0">
              <a:latin typeface="Arabic Typesetting" pitchFamily="66" charset="-78"/>
              <a:cs typeface="DecoType Thuluth" pitchFamily="2" charset="-78"/>
            </a:endParaRPr>
          </a:p>
        </p:txBody>
      </p:sp>
      <p:pic>
        <p:nvPicPr>
          <p:cNvPr id="9" name="عنصر نائب للمحتوى 5" descr="plato-statue-outside-the-hellenic-academy-520346492-c475875af25.jpg"/>
          <p:cNvPicPr>
            <a:picLocks noGrp="1" noChangeAspect="1"/>
          </p:cNvPicPr>
          <p:nvPr>
            <p:ph idx="1"/>
          </p:nvPr>
        </p:nvPicPr>
        <p:blipFill>
          <a:blip r:embed="rId2" cstate="print"/>
          <a:stretch>
            <a:fillRect/>
          </a:stretch>
        </p:blipFill>
        <p:spPr>
          <a:xfrm>
            <a:off x="323528" y="1628800"/>
            <a:ext cx="4320480" cy="452596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950248"/>
            <a:ext cx="3095640" cy="5143048"/>
          </a:xfrm>
        </p:spPr>
        <p:txBody>
          <a:bodyPr>
            <a:normAutofit/>
          </a:bodyPr>
          <a:lstStyle/>
          <a:p>
            <a:pPr marL="0" indent="0"/>
            <a:r>
              <a:rPr lang="ar-SA" sz="6000" b="1" dirty="0" smtClean="0">
                <a:solidFill>
                  <a:srgbClr val="B0AC08"/>
                </a:solidFill>
                <a:latin typeface="Arabic Typesetting" pitchFamily="66" charset="-78"/>
                <a:cs typeface="Arabic Typesetting" pitchFamily="66" charset="-78"/>
              </a:rPr>
              <a:t>أفكر وأتأول</a:t>
            </a:r>
            <a:r>
              <a:rPr lang="ar-SA" sz="5400" b="1" dirty="0" smtClean="0">
                <a:solidFill>
                  <a:srgbClr val="002060"/>
                </a:solidFill>
                <a:latin typeface="Arabic Typesetting" pitchFamily="66" charset="-78"/>
                <a:cs typeface="Arabic Typesetting" pitchFamily="66" charset="-78"/>
              </a:rPr>
              <a:t/>
            </a:r>
            <a:br>
              <a:rPr lang="ar-SA" sz="5400" b="1" dirty="0" smtClean="0">
                <a:solidFill>
                  <a:srgbClr val="002060"/>
                </a:solidFill>
                <a:latin typeface="Arabic Typesetting" pitchFamily="66" charset="-78"/>
                <a:cs typeface="Arabic Typesetting" pitchFamily="66" charset="-78"/>
              </a:rPr>
            </a:br>
            <a:r>
              <a:rPr lang="ar-SA" sz="4000" b="1" dirty="0" smtClean="0">
                <a:solidFill>
                  <a:schemeClr val="tx2">
                    <a:lumMod val="50000"/>
                  </a:schemeClr>
                </a:solidFill>
                <a:latin typeface="Arabic Typesetting" pitchFamily="66" charset="-78"/>
                <a:cs typeface="Arabic Typesetting" pitchFamily="66" charset="-78"/>
              </a:rPr>
              <a:t>يقول الفيلسوف الفرنسي رينيه </a:t>
            </a:r>
            <a:r>
              <a:rPr lang="ar-SA" sz="4000" b="1" dirty="0" err="1" smtClean="0">
                <a:solidFill>
                  <a:schemeClr val="tx2">
                    <a:lumMod val="50000"/>
                  </a:schemeClr>
                </a:solidFill>
                <a:latin typeface="Arabic Typesetting" pitchFamily="66" charset="-78"/>
                <a:cs typeface="Arabic Typesetting" pitchFamily="66" charset="-78"/>
              </a:rPr>
              <a:t>ديكارت :</a:t>
            </a:r>
            <a:r>
              <a:rPr lang="ar-SA" sz="4000" b="1" dirty="0" smtClean="0">
                <a:solidFill>
                  <a:schemeClr val="tx2">
                    <a:lumMod val="50000"/>
                  </a:schemeClr>
                </a:solidFill>
                <a:latin typeface="Arabic Typesetting" pitchFamily="66" charset="-78"/>
                <a:cs typeface="Arabic Typesetting" pitchFamily="66" charset="-78"/>
              </a:rPr>
              <a:t/>
            </a:r>
            <a:br>
              <a:rPr lang="ar-SA" sz="4000" b="1" dirty="0" smtClean="0">
                <a:solidFill>
                  <a:schemeClr val="tx2">
                    <a:lumMod val="50000"/>
                  </a:schemeClr>
                </a:solidFill>
                <a:latin typeface="Arabic Typesetting" pitchFamily="66" charset="-78"/>
                <a:cs typeface="Arabic Typesetting" pitchFamily="66" charset="-78"/>
              </a:rPr>
            </a:br>
            <a:r>
              <a:rPr lang="ar-SA" sz="4000" b="1" dirty="0" smtClean="0">
                <a:solidFill>
                  <a:schemeClr val="tx2">
                    <a:lumMod val="50000"/>
                  </a:schemeClr>
                </a:solidFill>
                <a:latin typeface="Arabic Typesetting" pitchFamily="66" charset="-78"/>
                <a:cs typeface="Arabic Typesetting" pitchFamily="66" charset="-78"/>
              </a:rPr>
              <a:t>الحواس تخدع من آن لآن، ومن الأفضل أن لا تثق تماماً فيما خدعك ولو لمرة </a:t>
            </a:r>
            <a:r>
              <a:rPr lang="ar-SA" sz="4000" b="1" dirty="0" err="1" smtClean="0">
                <a:solidFill>
                  <a:schemeClr val="tx2">
                    <a:lumMod val="50000"/>
                  </a:schemeClr>
                </a:solidFill>
                <a:latin typeface="Arabic Typesetting" pitchFamily="66" charset="-78"/>
                <a:cs typeface="Arabic Typesetting" pitchFamily="66" charset="-78"/>
              </a:rPr>
              <a:t>واحدة </a:t>
            </a:r>
            <a:r>
              <a:rPr lang="ar-SA" b="1" dirty="0" err="1" smtClean="0">
                <a:solidFill>
                  <a:schemeClr val="tx2">
                    <a:lumMod val="50000"/>
                  </a:schemeClr>
                </a:solidFill>
                <a:latin typeface="Arabic Typesetting" pitchFamily="66" charset="-78"/>
                <a:cs typeface="Arabic Typesetting" pitchFamily="66" charset="-78"/>
              </a:rPr>
              <a:t>.</a:t>
            </a:r>
            <a:endParaRPr lang="ar-SY" b="1" dirty="0">
              <a:solidFill>
                <a:schemeClr val="tx2">
                  <a:lumMod val="50000"/>
                </a:schemeClr>
              </a:solidFill>
            </a:endParaRPr>
          </a:p>
        </p:txBody>
      </p:sp>
      <p:pic>
        <p:nvPicPr>
          <p:cNvPr id="4" name="عنصر نائب للمحتوى 3" descr="443.jpg"/>
          <p:cNvPicPr>
            <a:picLocks noChangeAspect="1"/>
          </p:cNvPicPr>
          <p:nvPr/>
        </p:nvPicPr>
        <p:blipFill>
          <a:blip r:embed="rId3" cstate="print"/>
          <a:stretch>
            <a:fillRect/>
          </a:stretch>
        </p:blipFill>
        <p:spPr>
          <a:xfrm>
            <a:off x="4427984" y="1484784"/>
            <a:ext cx="4252030" cy="4104456"/>
          </a:xfrm>
          <a:prstGeom prst="ellipse">
            <a:avLst/>
          </a:prstGeom>
          <a:ln>
            <a:noFill/>
          </a:ln>
          <a:effectLst>
            <a:softEdge rad="112500"/>
          </a:effectLst>
        </p:spPr>
      </p:pic>
      <p:sp>
        <p:nvSpPr>
          <p:cNvPr id="5" name="عنصر نائب للمحتوى 4"/>
          <p:cNvSpPr>
            <a:spLocks noGrp="1"/>
          </p:cNvSpPr>
          <p:nvPr>
            <p:ph idx="1"/>
          </p:nvPr>
        </p:nvSpPr>
        <p:spPr/>
        <p:txBody>
          <a:bodyPr/>
          <a:lstStyle/>
          <a:p>
            <a:endParaRPr lang="ar-SY"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0918"/>
            <a:ext cx="8229600" cy="2722314"/>
          </a:xfrm>
        </p:spPr>
        <p:txBody>
          <a:bodyPr>
            <a:noAutofit/>
          </a:bodyPr>
          <a:lstStyle/>
          <a:p>
            <a:r>
              <a:rPr lang="ar-SA" sz="3200" b="1" dirty="0" smtClean="0">
                <a:solidFill>
                  <a:schemeClr val="tx2">
                    <a:lumMod val="50000"/>
                  </a:schemeClr>
                </a:solidFill>
                <a:latin typeface="Arabic Typesetting" pitchFamily="66" charset="-78"/>
                <a:cs typeface="Arabic Typesetting" pitchFamily="66" charset="-78"/>
              </a:rPr>
              <a:t>يذهب أنصار الاتجاه التجريبي إلى أن المعارف ليست فطرية، بل يكتسبها الإنسان عن طريق التجربة من خلال الاتصال بالعالم الحسي منذ ولادته ثم تتطور مع تطور تفكيره من الحسي إلى المجرد.</a:t>
            </a:r>
            <a:r>
              <a:rPr lang="en-US" sz="3200" b="1" dirty="0" smtClean="0">
                <a:solidFill>
                  <a:schemeClr val="tx2">
                    <a:lumMod val="50000"/>
                  </a:schemeClr>
                </a:solidFill>
                <a:latin typeface="Arabic Typesetting" pitchFamily="66" charset="-78"/>
                <a:cs typeface="Arabic Typesetting" pitchFamily="66" charset="-78"/>
              </a:rPr>
              <a:t/>
            </a:r>
            <a:br>
              <a:rPr lang="en-US" sz="3200" b="1" dirty="0" smtClean="0">
                <a:solidFill>
                  <a:schemeClr val="tx2">
                    <a:lumMod val="50000"/>
                  </a:schemeClr>
                </a:solidFill>
                <a:latin typeface="Arabic Typesetting" pitchFamily="66" charset="-78"/>
                <a:cs typeface="Arabic Typesetting" pitchFamily="66" charset="-78"/>
              </a:rPr>
            </a:br>
            <a:r>
              <a:rPr lang="ar-SA" sz="3200" b="1" dirty="0" smtClean="0">
                <a:solidFill>
                  <a:schemeClr val="tx2">
                    <a:lumMod val="50000"/>
                  </a:schemeClr>
                </a:solidFill>
                <a:latin typeface="Arabic Typesetting" pitchFamily="66" charset="-78"/>
                <a:cs typeface="Arabic Typesetting" pitchFamily="66" charset="-78"/>
              </a:rPr>
              <a:t> ومن أبرز ممثلي الاتجاه </a:t>
            </a:r>
            <a:r>
              <a:rPr lang="ar-SA" sz="3200" b="1" dirty="0" err="1" smtClean="0">
                <a:solidFill>
                  <a:schemeClr val="tx2">
                    <a:lumMod val="50000"/>
                  </a:schemeClr>
                </a:solidFill>
                <a:latin typeface="Arabic Typesetting" pitchFamily="66" charset="-78"/>
                <a:cs typeface="Arabic Typesetting" pitchFamily="66" charset="-78"/>
              </a:rPr>
              <a:t>التجريبي </a:t>
            </a:r>
            <a:r>
              <a:rPr lang="ar-SA" sz="3200" b="1" dirty="0" smtClean="0">
                <a:solidFill>
                  <a:schemeClr val="tx2">
                    <a:lumMod val="50000"/>
                  </a:schemeClr>
                </a:solidFill>
                <a:latin typeface="Arabic Typesetting" pitchFamily="66" charset="-78"/>
                <a:cs typeface="Arabic Typesetting" pitchFamily="66" charset="-78"/>
              </a:rPr>
              <a:t>( جون </a:t>
            </a:r>
            <a:r>
              <a:rPr lang="ar-SA" sz="3200" b="1" dirty="0" err="1" smtClean="0">
                <a:solidFill>
                  <a:schemeClr val="tx2">
                    <a:lumMod val="50000"/>
                  </a:schemeClr>
                </a:solidFill>
                <a:latin typeface="Arabic Typesetting" pitchFamily="66" charset="-78"/>
                <a:cs typeface="Arabic Typesetting" pitchFamily="66" charset="-78"/>
              </a:rPr>
              <a:t>لوك</a:t>
            </a:r>
            <a:r>
              <a:rPr lang="ar-SA" sz="3200" b="1" dirty="0" smtClean="0">
                <a:solidFill>
                  <a:schemeClr val="tx2">
                    <a:lumMod val="50000"/>
                  </a:schemeClr>
                </a:solidFill>
                <a:latin typeface="Arabic Typesetting" pitchFamily="66" charset="-78"/>
                <a:cs typeface="Arabic Typesetting" pitchFamily="66" charset="-78"/>
              </a:rPr>
              <a:t> </a:t>
            </a:r>
            <a:r>
              <a:rPr lang="ar-SA" sz="3200" b="1" dirty="0" err="1" smtClean="0">
                <a:solidFill>
                  <a:schemeClr val="tx2">
                    <a:lumMod val="50000"/>
                  </a:schemeClr>
                </a:solidFill>
                <a:latin typeface="Arabic Typesetting" pitchFamily="66" charset="-78"/>
                <a:cs typeface="Arabic Typesetting" pitchFamily="66" charset="-78"/>
              </a:rPr>
              <a:t>) .</a:t>
            </a:r>
            <a:endParaRPr lang="ar-SY" sz="3200" b="1" dirty="0">
              <a:solidFill>
                <a:schemeClr val="tx2">
                  <a:lumMod val="50000"/>
                </a:schemeClr>
              </a:solidFill>
              <a:latin typeface="Arabic Typesetting" pitchFamily="66" charset="-78"/>
              <a:cs typeface="Arabic Typesetting" pitchFamily="66" charset="-78"/>
            </a:endParaRPr>
          </a:p>
        </p:txBody>
      </p:sp>
      <p:pic>
        <p:nvPicPr>
          <p:cNvPr id="4" name="عنصر نائب للمحتوى 3" descr="601dfd6d15e4ce74d30300a7cf5d4513.jpg"/>
          <p:cNvPicPr>
            <a:picLocks noGrp="1" noChangeAspect="1"/>
          </p:cNvPicPr>
          <p:nvPr>
            <p:ph idx="1"/>
          </p:nvPr>
        </p:nvPicPr>
        <p:blipFill>
          <a:blip r:embed="rId2" cstate="print"/>
          <a:stretch>
            <a:fillRect/>
          </a:stretch>
        </p:blipFill>
        <p:spPr>
          <a:xfrm>
            <a:off x="1952625" y="3519488"/>
            <a:ext cx="52387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مخطط انسيابي: متعدد المستندات 8"/>
          <p:cNvSpPr/>
          <p:nvPr/>
        </p:nvSpPr>
        <p:spPr>
          <a:xfrm>
            <a:off x="4374624" y="245408"/>
            <a:ext cx="2376264" cy="1008112"/>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Y" sz="5400" b="1" dirty="0" smtClean="0">
                <a:latin typeface="Arabic Typesetting" pitchFamily="66" charset="-78"/>
                <a:cs typeface="DecoType Thuluth" pitchFamily="2" charset="-78"/>
              </a:rPr>
              <a:t>التجربة</a:t>
            </a:r>
            <a:endParaRPr lang="ar-SY" sz="5400" b="1" dirty="0">
              <a:latin typeface="Arabic Typesetting" pitchFamily="66" charset="-78"/>
              <a:cs typeface="DecoType Thuluth"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46646"/>
            <a:ext cx="8229600" cy="3010346"/>
          </a:xfrm>
        </p:spPr>
        <p:txBody>
          <a:bodyPr>
            <a:noAutofit/>
          </a:bodyPr>
          <a:lstStyle/>
          <a:p>
            <a:pPr marL="0" indent="0"/>
            <a:r>
              <a:rPr lang="ar-SA" sz="4000" b="1" dirty="0" err="1" smtClean="0">
                <a:solidFill>
                  <a:schemeClr val="bg2">
                    <a:lumMod val="50000"/>
                  </a:schemeClr>
                </a:solidFill>
                <a:latin typeface="Arabic Typesetting" pitchFamily="66" charset="-78"/>
                <a:cs typeface="Arabic Typesetting" pitchFamily="66" charset="-78"/>
              </a:rPr>
              <a:t>أفكر </a:t>
            </a:r>
            <a:r>
              <a:rPr lang="ar-SA" sz="4000" b="1" dirty="0" smtClean="0">
                <a:solidFill>
                  <a:schemeClr val="bg2">
                    <a:lumMod val="50000"/>
                  </a:schemeClr>
                </a:solidFill>
                <a:latin typeface="Arabic Typesetting" pitchFamily="66" charset="-78"/>
                <a:cs typeface="Arabic Typesetting" pitchFamily="66" charset="-78"/>
              </a:rPr>
              <a:t>– أفسر </a:t>
            </a:r>
            <a:br>
              <a:rPr lang="ar-SA" sz="4000" b="1" dirty="0" smtClean="0">
                <a:solidFill>
                  <a:schemeClr val="bg2">
                    <a:lumMod val="50000"/>
                  </a:schemeClr>
                </a:solidFill>
                <a:latin typeface="Arabic Typesetting" pitchFamily="66" charset="-78"/>
                <a:cs typeface="Arabic Typesetting" pitchFamily="66" charset="-78"/>
              </a:rPr>
            </a:br>
            <a:r>
              <a:rPr lang="ar-SA" sz="4000" b="1" dirty="0" smtClean="0">
                <a:solidFill>
                  <a:schemeClr val="bg2">
                    <a:lumMod val="50000"/>
                  </a:schemeClr>
                </a:solidFill>
                <a:latin typeface="Arabic Typesetting" pitchFamily="66" charset="-78"/>
                <a:cs typeface="Arabic Typesetting" pitchFamily="66" charset="-78"/>
              </a:rPr>
              <a:t>يرى الفيلسوف جون </a:t>
            </a:r>
            <a:r>
              <a:rPr lang="ar-SA" sz="4000" b="1" dirty="0" err="1" smtClean="0">
                <a:solidFill>
                  <a:schemeClr val="bg2">
                    <a:lumMod val="50000"/>
                  </a:schemeClr>
                </a:solidFill>
                <a:latin typeface="Arabic Typesetting" pitchFamily="66" charset="-78"/>
                <a:cs typeface="Arabic Typesetting" pitchFamily="66" charset="-78"/>
              </a:rPr>
              <a:t>لوك</a:t>
            </a:r>
            <a:r>
              <a:rPr lang="ar-SA" sz="4000" b="1" dirty="0" smtClean="0">
                <a:solidFill>
                  <a:schemeClr val="bg2">
                    <a:lumMod val="50000"/>
                  </a:schemeClr>
                </a:solidFill>
                <a:latin typeface="Arabic Typesetting" pitchFamily="66" charset="-78"/>
                <a:cs typeface="Arabic Typesetting" pitchFamily="66" charset="-78"/>
              </a:rPr>
              <a:t> </a:t>
            </a:r>
            <a:r>
              <a:rPr lang="ar-SA" sz="4000" b="1" dirty="0" err="1" smtClean="0">
                <a:solidFill>
                  <a:schemeClr val="bg2">
                    <a:lumMod val="50000"/>
                  </a:schemeClr>
                </a:solidFill>
                <a:latin typeface="Arabic Typesetting" pitchFamily="66" charset="-78"/>
                <a:cs typeface="Arabic Typesetting" pitchFamily="66" charset="-78"/>
              </a:rPr>
              <a:t>:</a:t>
            </a:r>
            <a:r>
              <a:rPr lang="ar-SA" sz="3200" dirty="0" smtClean="0">
                <a:latin typeface="Arabic Typesetting" pitchFamily="66" charset="-78"/>
                <a:cs typeface="Arabic Typesetting" pitchFamily="66" charset="-78"/>
              </a:rPr>
              <a:t/>
            </a:r>
            <a:br>
              <a:rPr lang="ar-SA" sz="3200" dirty="0" smtClean="0">
                <a:latin typeface="Arabic Typesetting" pitchFamily="66" charset="-78"/>
                <a:cs typeface="Arabic Typesetting" pitchFamily="66" charset="-78"/>
              </a:rPr>
            </a:br>
            <a:r>
              <a:rPr lang="ar-SA" sz="3600" b="1" dirty="0" smtClean="0">
                <a:solidFill>
                  <a:schemeClr val="accent1">
                    <a:lumMod val="50000"/>
                  </a:schemeClr>
                </a:solidFill>
                <a:latin typeface="Arabic Typesetting" pitchFamily="66" charset="-78"/>
                <a:cs typeface="Arabic Typesetting" pitchFamily="66" charset="-78"/>
              </a:rPr>
              <a:t>إن العقل في بداية الحياة يكون كالصفحة البيضاء لم ينقش عليه </a:t>
            </a:r>
            <a:r>
              <a:rPr lang="ar-SA" sz="3600" b="1" dirty="0" err="1" smtClean="0">
                <a:solidFill>
                  <a:schemeClr val="accent1">
                    <a:lumMod val="50000"/>
                  </a:schemeClr>
                </a:solidFill>
                <a:latin typeface="Arabic Typesetting" pitchFamily="66" charset="-78"/>
                <a:cs typeface="Arabic Typesetting" pitchFamily="66" charset="-78"/>
              </a:rPr>
              <a:t>شيئاً </a:t>
            </a:r>
            <a:r>
              <a:rPr lang="ar-SA" sz="3600" b="1" dirty="0" smtClean="0">
                <a:solidFill>
                  <a:schemeClr val="accent1">
                    <a:lumMod val="50000"/>
                  </a:schemeClr>
                </a:solidFill>
                <a:latin typeface="Arabic Typesetting" pitchFamily="66" charset="-78"/>
                <a:cs typeface="Arabic Typesetting" pitchFamily="66" charset="-78"/>
              </a:rPr>
              <a:t>، وإن الأفكار التي تحصل تأتيه من الأفكار البسيطة أي من الحواس </a:t>
            </a:r>
            <a:r>
              <a:rPr lang="ar-SA" sz="3600" b="1" dirty="0" err="1" smtClean="0">
                <a:solidFill>
                  <a:schemeClr val="accent1">
                    <a:lumMod val="50000"/>
                  </a:schemeClr>
                </a:solidFill>
                <a:latin typeface="Arabic Typesetting" pitchFamily="66" charset="-78"/>
                <a:cs typeface="Arabic Typesetting" pitchFamily="66" charset="-78"/>
              </a:rPr>
              <a:t>الظاهرة </a:t>
            </a:r>
            <a:r>
              <a:rPr lang="ar-SA" sz="3600" b="1" dirty="0" smtClean="0">
                <a:solidFill>
                  <a:schemeClr val="accent1">
                    <a:lumMod val="50000"/>
                  </a:schemeClr>
                </a:solidFill>
                <a:latin typeface="Arabic Typesetting" pitchFamily="66" charset="-78"/>
                <a:cs typeface="Arabic Typesetting" pitchFamily="66" charset="-78"/>
              </a:rPr>
              <a:t>، أو من التأمل أي من إدراك العقل لأحواله </a:t>
            </a:r>
            <a:r>
              <a:rPr lang="ar-SA" sz="3600" b="1" dirty="0" err="1" smtClean="0">
                <a:solidFill>
                  <a:schemeClr val="accent1">
                    <a:lumMod val="50000"/>
                  </a:schemeClr>
                </a:solidFill>
                <a:latin typeface="Arabic Typesetting" pitchFamily="66" charset="-78"/>
                <a:cs typeface="Arabic Typesetting" pitchFamily="66" charset="-78"/>
              </a:rPr>
              <a:t>الباطنية .</a:t>
            </a:r>
            <a:r>
              <a:rPr lang="en-US" sz="3200" dirty="0" smtClean="0">
                <a:solidFill>
                  <a:srgbClr val="FF9900"/>
                </a:solidFill>
                <a:latin typeface="Arabic Typesetting" pitchFamily="66" charset="-78"/>
                <a:cs typeface="Arabic Typesetting" pitchFamily="66" charset="-78"/>
              </a:rPr>
              <a:t/>
            </a:r>
            <a:br>
              <a:rPr lang="en-US" sz="3200" dirty="0" smtClean="0">
                <a:solidFill>
                  <a:srgbClr val="FF9900"/>
                </a:solidFill>
                <a:latin typeface="Arabic Typesetting" pitchFamily="66" charset="-78"/>
                <a:cs typeface="Arabic Typesetting" pitchFamily="66" charset="-78"/>
              </a:rPr>
            </a:br>
            <a:endParaRPr lang="ar-SY" sz="3200" dirty="0">
              <a:latin typeface="Arabic Typesetting" pitchFamily="66" charset="-78"/>
              <a:cs typeface="Arabic Typesetting" pitchFamily="66" charset="-78"/>
            </a:endParaRPr>
          </a:p>
        </p:txBody>
      </p:sp>
      <p:pic>
        <p:nvPicPr>
          <p:cNvPr id="7" name="عنصر نائب للمحتوى 6" descr="417_2_or_1500088720.jpg"/>
          <p:cNvPicPr>
            <a:picLocks noGrp="1" noChangeAspect="1"/>
          </p:cNvPicPr>
          <p:nvPr>
            <p:ph idx="1"/>
          </p:nvPr>
        </p:nvPicPr>
        <p:blipFill>
          <a:blip r:embed="rId2" cstate="print"/>
          <a:stretch>
            <a:fillRect/>
          </a:stretch>
        </p:blipFill>
        <p:spPr>
          <a:xfrm>
            <a:off x="3691520" y="3178051"/>
            <a:ext cx="4912928" cy="3275285"/>
          </a:xfrm>
          <a:prstGeom prst="rect">
            <a:avLst/>
          </a:prstGeom>
          <a:ln>
            <a:noFill/>
          </a:ln>
          <a:effectLst>
            <a:softEdge rad="112500"/>
          </a:effectLst>
        </p:spPr>
      </p:pic>
      <p:pic>
        <p:nvPicPr>
          <p:cNvPr id="8" name="صورة 7" descr="images.jpg"/>
          <p:cNvPicPr>
            <a:picLocks noChangeAspect="1"/>
          </p:cNvPicPr>
          <p:nvPr/>
        </p:nvPicPr>
        <p:blipFill>
          <a:blip r:embed="rId3" cstate="print"/>
          <a:stretch>
            <a:fillRect/>
          </a:stretch>
        </p:blipFill>
        <p:spPr>
          <a:xfrm>
            <a:off x="343869" y="3212976"/>
            <a:ext cx="3003995" cy="309634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sz="5300" b="1" dirty="0" smtClean="0">
                <a:solidFill>
                  <a:srgbClr val="0070C0"/>
                </a:solidFill>
                <a:latin typeface="Arabic Typesetting" pitchFamily="66" charset="-78"/>
                <a:ea typeface="+mn-ea"/>
                <a:cs typeface="Arabic Typesetting" pitchFamily="66" charset="-78"/>
              </a:rPr>
              <a:t>أجب عن الأسئلة التالية </a:t>
            </a:r>
            <a:r>
              <a:rPr lang="ar-SY" dirty="0" smtClean="0"/>
              <a:t/>
            </a:r>
            <a:br>
              <a:rPr lang="ar-SY" dirty="0" smtClean="0"/>
            </a:br>
            <a:endParaRPr lang="ar-SY" dirty="0"/>
          </a:p>
        </p:txBody>
      </p:sp>
      <p:sp>
        <p:nvSpPr>
          <p:cNvPr id="3" name="عنصر نائب للمحتوى 2"/>
          <p:cNvSpPr>
            <a:spLocks noGrp="1"/>
          </p:cNvSpPr>
          <p:nvPr>
            <p:ph idx="1"/>
          </p:nvPr>
        </p:nvSpPr>
        <p:spPr>
          <a:xfrm>
            <a:off x="539552" y="1556792"/>
            <a:ext cx="8229600" cy="4525963"/>
          </a:xfrm>
        </p:spPr>
        <p:txBody>
          <a:bodyPr>
            <a:normAutofit fontScale="85000" lnSpcReduction="20000"/>
          </a:bodyPr>
          <a:lstStyle/>
          <a:p>
            <a:r>
              <a:rPr lang="ar-SY" sz="4300" dirty="0" smtClean="0">
                <a:latin typeface="Arabic Typesetting" pitchFamily="66" charset="-78"/>
                <a:cs typeface="Arabic Typesetting" pitchFamily="66" charset="-78"/>
              </a:rPr>
              <a:t>1- </a:t>
            </a:r>
            <a:r>
              <a:rPr lang="ar-SY" sz="4300" b="1" dirty="0" smtClean="0">
                <a:latin typeface="Arabic Typesetting" pitchFamily="66" charset="-78"/>
                <a:cs typeface="Arabic Typesetting" pitchFamily="66" charset="-78"/>
              </a:rPr>
              <a:t>هل أنت </a:t>
            </a:r>
            <a:r>
              <a:rPr lang="ar-SY" sz="4300" b="1" dirty="0" err="1" smtClean="0">
                <a:latin typeface="Arabic Typesetting" pitchFamily="66" charset="-78"/>
                <a:cs typeface="Arabic Typesetting" pitchFamily="66" charset="-78"/>
              </a:rPr>
              <a:t>متفائل ؟</a:t>
            </a:r>
            <a:r>
              <a:rPr lang="ar-SY" sz="4300" b="1" dirty="0" smtClean="0">
                <a:latin typeface="Arabic Typesetting" pitchFamily="66" charset="-78"/>
                <a:cs typeface="Arabic Typesetting" pitchFamily="66" charset="-78"/>
              </a:rPr>
              <a:t> </a:t>
            </a:r>
          </a:p>
          <a:p>
            <a:r>
              <a:rPr lang="ar-SY" sz="4300" b="1" dirty="0" smtClean="0">
                <a:latin typeface="Arabic Typesetting" pitchFamily="66" charset="-78"/>
                <a:cs typeface="Arabic Typesetting" pitchFamily="66" charset="-78"/>
              </a:rPr>
              <a:t>2- ما الأصوات التي تسمعها </a:t>
            </a:r>
            <a:r>
              <a:rPr lang="ar-SY" sz="4300" b="1" dirty="0" err="1" smtClean="0">
                <a:latin typeface="Arabic Typesetting" pitchFamily="66" charset="-78"/>
                <a:cs typeface="Arabic Typesetting" pitchFamily="66" charset="-78"/>
              </a:rPr>
              <a:t>الآن ؟</a:t>
            </a:r>
            <a:endParaRPr lang="ar-SY" sz="4300" b="1" dirty="0" smtClean="0">
              <a:latin typeface="Arabic Typesetting" pitchFamily="66" charset="-78"/>
              <a:cs typeface="Arabic Typesetting" pitchFamily="66" charset="-78"/>
            </a:endParaRPr>
          </a:p>
          <a:p>
            <a:r>
              <a:rPr lang="ar-SY" sz="4300" b="1" dirty="0" err="1" smtClean="0">
                <a:latin typeface="Arabic Typesetting" pitchFamily="66" charset="-78"/>
                <a:cs typeface="Arabic Typesetting" pitchFamily="66" charset="-78"/>
              </a:rPr>
              <a:t>1+1=</a:t>
            </a:r>
            <a:endParaRPr lang="ar-SY" sz="4300" b="1" dirty="0" smtClean="0">
              <a:latin typeface="Arabic Typesetting" pitchFamily="66" charset="-78"/>
              <a:cs typeface="Arabic Typesetting" pitchFamily="66" charset="-78"/>
            </a:endParaRPr>
          </a:p>
          <a:p>
            <a:r>
              <a:rPr lang="ar-SY" sz="4300" b="1" dirty="0" err="1" smtClean="0">
                <a:latin typeface="Arabic Typesetting" pitchFamily="66" charset="-78"/>
                <a:cs typeface="Arabic Typesetting" pitchFamily="66" charset="-78"/>
              </a:rPr>
              <a:t>مارأيك</a:t>
            </a:r>
            <a:r>
              <a:rPr lang="ar-SY" sz="4300" b="1" dirty="0" smtClean="0">
                <a:latin typeface="Arabic Typesetting" pitchFamily="66" charset="-78"/>
                <a:cs typeface="Arabic Typesetting" pitchFamily="66" charset="-78"/>
              </a:rPr>
              <a:t> بالعبارات </a:t>
            </a:r>
            <a:r>
              <a:rPr lang="ar-SY" sz="4300" b="1" dirty="0" err="1" smtClean="0">
                <a:latin typeface="Arabic Typesetting" pitchFamily="66" charset="-78"/>
                <a:cs typeface="Arabic Typesetting" pitchFamily="66" charset="-78"/>
              </a:rPr>
              <a:t>التالية :</a:t>
            </a:r>
            <a:endParaRPr lang="ar-SY" sz="4300" b="1" dirty="0" smtClean="0">
              <a:latin typeface="Arabic Typesetting" pitchFamily="66" charset="-78"/>
              <a:cs typeface="Arabic Typesetting" pitchFamily="66" charset="-78"/>
            </a:endParaRPr>
          </a:p>
          <a:p>
            <a:pPr>
              <a:buFont typeface="Wingdings" pitchFamily="2" charset="2"/>
              <a:buChar char="v"/>
            </a:pPr>
            <a:r>
              <a:rPr lang="ar-SY" sz="4300" b="1" dirty="0" smtClean="0">
                <a:latin typeface="Arabic Typesetting" pitchFamily="66" charset="-78"/>
                <a:cs typeface="Arabic Typesetting" pitchFamily="66" charset="-78"/>
              </a:rPr>
              <a:t> ( الباب هو </a:t>
            </a:r>
            <a:r>
              <a:rPr lang="ar-SY" sz="4300" b="1" dirty="0" err="1" smtClean="0">
                <a:latin typeface="Arabic Typesetting" pitchFamily="66" charset="-78"/>
                <a:cs typeface="Arabic Typesetting" pitchFamily="66" charset="-78"/>
              </a:rPr>
              <a:t>الباب )</a:t>
            </a:r>
            <a:r>
              <a:rPr lang="ar-SY" sz="4300" b="1" dirty="0" smtClean="0">
                <a:latin typeface="Arabic Typesetting" pitchFamily="66" charset="-78"/>
                <a:cs typeface="Arabic Typesetting" pitchFamily="66" charset="-78"/>
              </a:rPr>
              <a:t> </a:t>
            </a:r>
          </a:p>
          <a:p>
            <a:pPr>
              <a:buFont typeface="Wingdings" pitchFamily="2" charset="2"/>
              <a:buChar char="v"/>
            </a:pPr>
            <a:r>
              <a:rPr lang="ar-SY" sz="4300" b="1" dirty="0" smtClean="0">
                <a:latin typeface="Arabic Typesetting" pitchFamily="66" charset="-78"/>
                <a:cs typeface="Arabic Typesetting" pitchFamily="66" charset="-78"/>
              </a:rPr>
              <a:t>سبب تبخر الماء ارتفاع درجة الحرارة </a:t>
            </a:r>
          </a:p>
          <a:p>
            <a:pPr>
              <a:buFont typeface="Wingdings" pitchFamily="2" charset="2"/>
              <a:buChar char="v"/>
            </a:pPr>
            <a:r>
              <a:rPr lang="ar-SY" sz="4300" b="1" dirty="0" smtClean="0">
                <a:latin typeface="Arabic Typesetting" pitchFamily="66" charset="-78"/>
                <a:cs typeface="Arabic Typesetting" pitchFamily="66" charset="-78"/>
              </a:rPr>
              <a:t>أنا أحب أمي </a:t>
            </a:r>
          </a:p>
          <a:p>
            <a:r>
              <a:rPr lang="ar-SY" sz="4300" b="1" dirty="0" smtClean="0">
                <a:latin typeface="Arabic Typesetting" pitchFamily="66" charset="-78"/>
                <a:cs typeface="Arabic Typesetting" pitchFamily="66" charset="-78"/>
              </a:rPr>
              <a:t>ماذا دلالة الصورة </a:t>
            </a:r>
            <a:r>
              <a:rPr lang="ar-SY" sz="4300" b="1" dirty="0" err="1" smtClean="0">
                <a:latin typeface="Arabic Typesetting" pitchFamily="66" charset="-78"/>
                <a:cs typeface="Arabic Typesetting" pitchFamily="66" charset="-78"/>
              </a:rPr>
              <a:t>المجاورة ؟</a:t>
            </a:r>
            <a:r>
              <a:rPr lang="ar-SY" sz="4300" b="1" dirty="0" smtClean="0">
                <a:latin typeface="Arabic Typesetting" pitchFamily="66" charset="-78"/>
                <a:cs typeface="Arabic Typesetting" pitchFamily="66" charset="-78"/>
              </a:rPr>
              <a:t>  </a:t>
            </a:r>
          </a:p>
          <a:p>
            <a:endParaRPr lang="ar-SY" b="1" dirty="0"/>
          </a:p>
        </p:txBody>
      </p:sp>
      <p:pic>
        <p:nvPicPr>
          <p:cNvPr id="4" name="صورة 3" descr="pintar.gif"/>
          <p:cNvPicPr>
            <a:picLocks noChangeAspect="1"/>
          </p:cNvPicPr>
          <p:nvPr/>
        </p:nvPicPr>
        <p:blipFill>
          <a:blip r:embed="rId2" cstate="print"/>
          <a:stretch>
            <a:fillRect/>
          </a:stretch>
        </p:blipFill>
        <p:spPr>
          <a:xfrm>
            <a:off x="0" y="1628800"/>
            <a:ext cx="3253036" cy="4218806"/>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1960" y="564198"/>
            <a:ext cx="8229600" cy="1143000"/>
          </a:xfrm>
        </p:spPr>
        <p:txBody>
          <a:bodyPr>
            <a:noAutofit/>
          </a:bodyPr>
          <a:lstStyle/>
          <a:p>
            <a:r>
              <a:rPr lang="ar-SA" sz="3600" b="1" dirty="0" smtClean="0">
                <a:solidFill>
                  <a:schemeClr val="accent1">
                    <a:lumMod val="50000"/>
                  </a:schemeClr>
                </a:solidFill>
                <a:latin typeface="Arabic Typesetting" pitchFamily="66" charset="-78"/>
                <a:cs typeface="Arabic Typesetting" pitchFamily="66" charset="-78"/>
              </a:rPr>
              <a:t>هو نوع من المعرفة المباشرة التي لا تحتاج إلى دليل أو برهان، و له ثلاثة </a:t>
            </a:r>
            <a:r>
              <a:rPr lang="ar-SA" sz="3600" b="1" dirty="0" err="1" smtClean="0">
                <a:solidFill>
                  <a:schemeClr val="accent1">
                    <a:lumMod val="50000"/>
                  </a:schemeClr>
                </a:solidFill>
                <a:latin typeface="Arabic Typesetting" pitchFamily="66" charset="-78"/>
                <a:cs typeface="Arabic Typesetting" pitchFamily="66" charset="-78"/>
              </a:rPr>
              <a:t>أنواع :</a:t>
            </a:r>
            <a:endParaRPr lang="ar-SY" sz="3600" b="1" dirty="0">
              <a:solidFill>
                <a:schemeClr val="accent1">
                  <a:lumMod val="50000"/>
                </a:schemeClr>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180528" y="1340768"/>
            <a:ext cx="9144000" cy="4525963"/>
          </a:xfrm>
        </p:spPr>
        <p:txBody>
          <a:bodyPr>
            <a:noAutofit/>
          </a:bodyPr>
          <a:lstStyle/>
          <a:p>
            <a:pPr marL="514350" indent="-514350">
              <a:buFont typeface="+mj-lt"/>
              <a:buAutoNum type="arabicParenR"/>
            </a:pPr>
            <a:r>
              <a:rPr lang="ar-SY" sz="3600" b="1" u="sng" dirty="0" smtClean="0">
                <a:solidFill>
                  <a:schemeClr val="tx1">
                    <a:lumMod val="95000"/>
                    <a:lumOff val="5000"/>
                  </a:schemeClr>
                </a:solidFill>
                <a:latin typeface="Arabic Typesetting" pitchFamily="66" charset="-78"/>
                <a:cs typeface="Arabic Typesetting" pitchFamily="66" charset="-78"/>
              </a:rPr>
              <a:t>الحدس </a:t>
            </a:r>
            <a:r>
              <a:rPr lang="ar-SY" sz="3600" b="1" u="sng" dirty="0" err="1" smtClean="0">
                <a:solidFill>
                  <a:schemeClr val="tx1">
                    <a:lumMod val="95000"/>
                    <a:lumOff val="5000"/>
                  </a:schemeClr>
                </a:solidFill>
                <a:latin typeface="Arabic Typesetting" pitchFamily="66" charset="-78"/>
                <a:cs typeface="Arabic Typesetting" pitchFamily="66" charset="-78"/>
              </a:rPr>
              <a:t>التجريبي </a:t>
            </a:r>
            <a:r>
              <a:rPr lang="ar-SY" sz="3600" b="1" u="sng" dirty="0" smtClean="0">
                <a:solidFill>
                  <a:schemeClr val="tx1">
                    <a:lumMod val="95000"/>
                    <a:lumOff val="5000"/>
                  </a:schemeClr>
                </a:solidFill>
                <a:latin typeface="Arabic Typesetting" pitchFamily="66" charset="-78"/>
                <a:cs typeface="Arabic Typesetting" pitchFamily="66" charset="-78"/>
              </a:rPr>
              <a:t>: </a:t>
            </a:r>
            <a:r>
              <a:rPr lang="ar-SY" sz="3600" dirty="0" smtClean="0">
                <a:latin typeface="Arabic Typesetting" pitchFamily="66" charset="-78"/>
                <a:cs typeface="Arabic Typesetting" pitchFamily="66" charset="-78"/>
              </a:rPr>
              <a:t>ويقسم إلى</a:t>
            </a:r>
          </a:p>
          <a:p>
            <a:pPr marL="514350" indent="111125">
              <a:buFont typeface="Wingdings" pitchFamily="2" charset="2"/>
              <a:buChar char="Ø"/>
            </a:pPr>
            <a:r>
              <a:rPr lang="ar-SA" sz="3600" dirty="0" smtClean="0">
                <a:latin typeface="Arabic Typesetting" pitchFamily="66" charset="-78"/>
                <a:cs typeface="Arabic Typesetting" pitchFamily="66" charset="-78"/>
              </a:rPr>
              <a:t>حدس </a:t>
            </a:r>
            <a:r>
              <a:rPr lang="ar-SA" sz="3600" dirty="0" err="1" smtClean="0">
                <a:latin typeface="Arabic Typesetting" pitchFamily="66" charset="-78"/>
                <a:cs typeface="Arabic Typesetting" pitchFamily="66" charset="-78"/>
              </a:rPr>
              <a:t>حسي </a:t>
            </a:r>
            <a:r>
              <a:rPr lang="ar-SA" sz="3600" dirty="0" smtClean="0">
                <a:latin typeface="Arabic Typesetting" pitchFamily="66" charset="-78"/>
                <a:cs typeface="Arabic Typesetting" pitchFamily="66" charset="-78"/>
              </a:rPr>
              <a:t>: هو أول درجات معرفتنا بالعالم الخارجي من أشكال </a:t>
            </a:r>
            <a:r>
              <a:rPr lang="ar-SA" sz="3600" dirty="0" err="1" smtClean="0">
                <a:latin typeface="Arabic Typesetting" pitchFamily="66" charset="-78"/>
                <a:cs typeface="Arabic Typesetting" pitchFamily="66" charset="-78"/>
              </a:rPr>
              <a:t>وروائح .....</a:t>
            </a:r>
            <a:r>
              <a:rPr lang="ar-SA" sz="3600" dirty="0" smtClean="0">
                <a:latin typeface="Arabic Typesetting" pitchFamily="66" charset="-78"/>
                <a:cs typeface="Arabic Typesetting" pitchFamily="66" charset="-78"/>
              </a:rPr>
              <a:t> عن طريق الحواس.</a:t>
            </a:r>
            <a:endParaRPr lang="ar-SY" sz="3600" dirty="0" smtClean="0">
              <a:latin typeface="Arabic Typesetting" pitchFamily="66" charset="-78"/>
              <a:cs typeface="Arabic Typesetting" pitchFamily="66" charset="-78"/>
            </a:endParaRPr>
          </a:p>
          <a:p>
            <a:pPr marL="514350" indent="111125">
              <a:buFont typeface="Wingdings" pitchFamily="2" charset="2"/>
              <a:buChar char="Ø"/>
            </a:pPr>
            <a:r>
              <a:rPr lang="ar-SA" sz="3600" dirty="0" smtClean="0">
                <a:latin typeface="Arabic Typesetting" pitchFamily="66" charset="-78"/>
                <a:cs typeface="Arabic Typesetting" pitchFamily="66" charset="-78"/>
              </a:rPr>
              <a:t>حدس </a:t>
            </a:r>
            <a:r>
              <a:rPr lang="ar-SA" sz="3600" dirty="0" err="1" smtClean="0">
                <a:latin typeface="Arabic Typesetting" pitchFamily="66" charset="-78"/>
                <a:cs typeface="Arabic Typesetting" pitchFamily="66" charset="-78"/>
              </a:rPr>
              <a:t>نفسي </a:t>
            </a:r>
            <a:r>
              <a:rPr lang="ar-SA" sz="3600" dirty="0" smtClean="0">
                <a:latin typeface="Arabic Typesetting" pitchFamily="66" charset="-78"/>
                <a:cs typeface="Arabic Typesetting" pitchFamily="66" charset="-78"/>
              </a:rPr>
              <a:t>: معرفتي لما يجري داخل نفسي عواطف مشاعر أفكار.</a:t>
            </a:r>
            <a:endParaRPr lang="ar-SY" sz="3600" dirty="0" smtClean="0">
              <a:latin typeface="Arabic Typesetting" pitchFamily="66" charset="-78"/>
              <a:cs typeface="Arabic Typesetting" pitchFamily="66" charset="-78"/>
            </a:endParaRPr>
          </a:p>
          <a:p>
            <a:pPr marL="0" indent="625475">
              <a:buFont typeface="+mj-lt"/>
              <a:buAutoNum type="arabicParenR" startAt="2"/>
            </a:pPr>
            <a:r>
              <a:rPr lang="ar-SY" sz="3600" b="1" u="sng" dirty="0" smtClean="0">
                <a:solidFill>
                  <a:schemeClr val="tx1">
                    <a:lumMod val="95000"/>
                    <a:lumOff val="5000"/>
                  </a:schemeClr>
                </a:solidFill>
                <a:latin typeface="Arabic Typesetting" pitchFamily="66" charset="-78"/>
                <a:cs typeface="Arabic Typesetting" pitchFamily="66" charset="-78"/>
              </a:rPr>
              <a:t>ال</a:t>
            </a:r>
            <a:r>
              <a:rPr lang="ar-SA" sz="3600" b="1" u="sng" dirty="0" smtClean="0">
                <a:solidFill>
                  <a:schemeClr val="tx1">
                    <a:lumMod val="95000"/>
                    <a:lumOff val="5000"/>
                  </a:schemeClr>
                </a:solidFill>
                <a:latin typeface="Arabic Typesetting" pitchFamily="66" charset="-78"/>
                <a:cs typeface="Arabic Typesetting" pitchFamily="66" charset="-78"/>
              </a:rPr>
              <a:t>حدس </a:t>
            </a:r>
            <a:r>
              <a:rPr lang="ar-SA" sz="3600" b="1" u="sng" dirty="0" err="1" smtClean="0">
                <a:solidFill>
                  <a:schemeClr val="tx1">
                    <a:lumMod val="95000"/>
                    <a:lumOff val="5000"/>
                  </a:schemeClr>
                </a:solidFill>
                <a:latin typeface="Arabic Typesetting" pitchFamily="66" charset="-78"/>
                <a:cs typeface="Arabic Typesetting" pitchFamily="66" charset="-78"/>
              </a:rPr>
              <a:t>العقلي :</a:t>
            </a:r>
            <a:r>
              <a:rPr lang="ar-SA" sz="3600" b="1" u="sng" dirty="0" smtClean="0">
                <a:solidFill>
                  <a:schemeClr val="tx1">
                    <a:lumMod val="95000"/>
                    <a:lumOff val="5000"/>
                  </a:schemeClr>
                </a:solidFill>
                <a:latin typeface="Arabic Typesetting" pitchFamily="66" charset="-78"/>
                <a:cs typeface="Arabic Typesetting" pitchFamily="66" charset="-78"/>
              </a:rPr>
              <a:t> </a:t>
            </a:r>
            <a:r>
              <a:rPr lang="ar-SY" sz="3600" b="1" u="sng" dirty="0" smtClean="0">
                <a:solidFill>
                  <a:schemeClr val="tx1">
                    <a:lumMod val="95000"/>
                    <a:lumOff val="5000"/>
                  </a:schemeClr>
                </a:solidFill>
                <a:latin typeface="Arabic Typesetting" pitchFamily="66" charset="-78"/>
                <a:cs typeface="Arabic Typesetting" pitchFamily="66" charset="-78"/>
              </a:rPr>
              <a:t> </a:t>
            </a:r>
            <a:r>
              <a:rPr lang="ar-SY" sz="3600" dirty="0" smtClean="0">
                <a:latin typeface="Arabic Typesetting" pitchFamily="66" charset="-78"/>
                <a:cs typeface="Arabic Typesetting" pitchFamily="66" charset="-78"/>
              </a:rPr>
              <a:t>يعني قدرة الذات على معرفة الموضوع معرفة عقلية مباشرة </a:t>
            </a:r>
            <a:r>
              <a:rPr lang="ar-SA" sz="3600" dirty="0" smtClean="0">
                <a:latin typeface="Arabic Typesetting" pitchFamily="66" charset="-78"/>
                <a:cs typeface="Arabic Typesetting" pitchFamily="66" charset="-78"/>
              </a:rPr>
              <a:t>نعرف المقولات </a:t>
            </a:r>
            <a:r>
              <a:rPr lang="ar-SA" sz="3600" dirty="0" err="1" smtClean="0">
                <a:latin typeface="Arabic Typesetting" pitchFamily="66" charset="-78"/>
                <a:cs typeface="Arabic Typesetting" pitchFamily="66" charset="-78"/>
              </a:rPr>
              <a:t>العقلية </a:t>
            </a:r>
            <a:r>
              <a:rPr lang="ar-SA" sz="3600" dirty="0" smtClean="0">
                <a:latin typeface="Arabic Typesetting" pitchFamily="66" charset="-78"/>
                <a:cs typeface="Arabic Typesetting" pitchFamily="66" charset="-78"/>
              </a:rPr>
              <a:t>(مثل قانون الهوية والسببية في المنطق) والمفاهيم </a:t>
            </a:r>
            <a:r>
              <a:rPr lang="ar-SA" sz="3600" dirty="0" err="1" smtClean="0">
                <a:latin typeface="Arabic Typesetting" pitchFamily="66" charset="-78"/>
                <a:cs typeface="Arabic Typesetting" pitchFamily="66" charset="-78"/>
              </a:rPr>
              <a:t>الرياضية </a:t>
            </a:r>
            <a:r>
              <a:rPr lang="ar-SA" sz="3600" dirty="0" smtClean="0">
                <a:latin typeface="Arabic Typesetting" pitchFamily="66" charset="-78"/>
                <a:cs typeface="Arabic Typesetting" pitchFamily="66" charset="-78"/>
              </a:rPr>
              <a:t>(مثل النقطة والمستقيم والعدد</a:t>
            </a:r>
            <a:r>
              <a:rPr lang="ar-SA" sz="3600" dirty="0" err="1" smtClean="0">
                <a:latin typeface="Arabic Typesetting" pitchFamily="66" charset="-78"/>
                <a:cs typeface="Arabic Typesetting" pitchFamily="66" charset="-78"/>
              </a:rPr>
              <a:t>).</a:t>
            </a:r>
            <a:endParaRPr lang="ar-SY" sz="3600" dirty="0" smtClean="0">
              <a:latin typeface="Arabic Typesetting" pitchFamily="66" charset="-78"/>
              <a:cs typeface="Arabic Typesetting" pitchFamily="66" charset="-78"/>
            </a:endParaRPr>
          </a:p>
          <a:p>
            <a:pPr marL="0" indent="625475">
              <a:buFont typeface="+mj-lt"/>
              <a:buAutoNum type="arabicParenR" startAt="2"/>
            </a:pPr>
            <a:r>
              <a:rPr lang="ar-SA" sz="3600" b="1" u="sng" dirty="0" smtClean="0">
                <a:latin typeface="Arabic Typesetting" pitchFamily="66" charset="-78"/>
                <a:cs typeface="Arabic Typesetting" pitchFamily="66" charset="-78"/>
              </a:rPr>
              <a:t>الحدس المبدع: </a:t>
            </a:r>
            <a:r>
              <a:rPr lang="ar-SA" sz="3600" dirty="0" smtClean="0">
                <a:latin typeface="Arabic Typesetting" pitchFamily="66" charset="-78"/>
                <a:cs typeface="Arabic Typesetting" pitchFamily="66" charset="-78"/>
              </a:rPr>
              <a:t>وهو أعلى درجات الحدس يعتمد عليه الفلاسفة في وضع مذاهبهم وأفكارهم ويعتمد عليه الأدباء والشعراء في </a:t>
            </a:r>
            <a:r>
              <a:rPr lang="ar-SA" sz="3600" dirty="0" err="1" smtClean="0">
                <a:latin typeface="Arabic Typesetting" pitchFamily="66" charset="-78"/>
                <a:cs typeface="Arabic Typesetting" pitchFamily="66" charset="-78"/>
              </a:rPr>
              <a:t>إبداعهم .</a:t>
            </a:r>
            <a:endParaRPr lang="ar-SY" sz="3600" dirty="0" smtClean="0">
              <a:latin typeface="Arabic Typesetting" pitchFamily="66" charset="-78"/>
              <a:cs typeface="Arabic Typesetting" pitchFamily="66" charset="-78"/>
            </a:endParaRPr>
          </a:p>
        </p:txBody>
      </p:sp>
      <p:sp>
        <p:nvSpPr>
          <p:cNvPr id="4" name="مخطط انسيابي: متعدد المستندات 3"/>
          <p:cNvSpPr/>
          <p:nvPr/>
        </p:nvSpPr>
        <p:spPr>
          <a:xfrm>
            <a:off x="5133216" y="76200"/>
            <a:ext cx="2376264" cy="764704"/>
          </a:xfrm>
          <a:prstGeom prst="flowChartMultidocumen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Y" sz="5400" b="1" dirty="0" smtClean="0">
                <a:latin typeface="Arabic Typesetting" pitchFamily="66" charset="-78"/>
                <a:cs typeface="DecoType Thuluth" pitchFamily="2" charset="-78"/>
              </a:rPr>
              <a:t>الحدس</a:t>
            </a:r>
            <a:endParaRPr lang="ar-SY" sz="5400" b="1" dirty="0">
              <a:latin typeface="Arabic Typesetting" pitchFamily="66" charset="-78"/>
              <a:cs typeface="DecoType Thuluth"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46214a75a09fd279d8bd3df570159c18.jpg"/>
          <p:cNvPicPr>
            <a:picLocks noGrp="1" noChangeAspect="1"/>
          </p:cNvPicPr>
          <p:nvPr>
            <p:ph idx="1"/>
          </p:nvPr>
        </p:nvPicPr>
        <p:blipFill>
          <a:blip r:embed="rId2" cstate="print"/>
          <a:stretch>
            <a:fillRect/>
          </a:stretch>
        </p:blipFill>
        <p:spPr>
          <a:xfrm>
            <a:off x="457200" y="2669612"/>
            <a:ext cx="8229600" cy="3783724"/>
          </a:xfrm>
          <a:prstGeom prst="snip2DiagRect">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زاوية مطوية 5"/>
          <p:cNvSpPr/>
          <p:nvPr/>
        </p:nvSpPr>
        <p:spPr>
          <a:xfrm>
            <a:off x="683568" y="260648"/>
            <a:ext cx="7704856" cy="2088232"/>
          </a:xfrm>
          <a:prstGeom prst="foldedCorner">
            <a:avLst/>
          </a:prstGeom>
        </p:spPr>
        <p:style>
          <a:lnRef idx="1">
            <a:schemeClr val="accent2"/>
          </a:lnRef>
          <a:fillRef idx="2">
            <a:schemeClr val="accent2"/>
          </a:fillRef>
          <a:effectRef idx="1">
            <a:schemeClr val="accent2"/>
          </a:effectRef>
          <a:fontRef idx="minor">
            <a:schemeClr val="dk1"/>
          </a:fontRef>
        </p:style>
        <p:txBody>
          <a:bodyPr tIns="360000" rtlCol="1" anchor="ctr"/>
          <a:lstStyle/>
          <a:p>
            <a:pPr algn="ctr"/>
            <a:r>
              <a:rPr lang="ar-SA" sz="3600" b="1" dirty="0" smtClean="0">
                <a:solidFill>
                  <a:schemeClr val="accent1">
                    <a:lumMod val="50000"/>
                  </a:schemeClr>
                </a:solidFill>
                <a:latin typeface="Arabic Typesetting" pitchFamily="66" charset="-78"/>
                <a:cs typeface="Arabic Typesetting" pitchFamily="66" charset="-78"/>
              </a:rPr>
              <a:t>عندما تحاول حل مسألة رياضية ولا تستطيع ذلك  فتتركها وتذهب لتقوم بعمل أو تمارس  لعبة ما  وفجأة يخطر على بالك حل لتلك المسألة فهذا ما نقول عنه حدس مبدع   أسرد لنا قصة حدثت معك تعبر عن حدس ما </a:t>
            </a:r>
            <a:endParaRPr lang="ar-SY" sz="3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marL="0" indent="0">
              <a:buNone/>
            </a:pPr>
            <a:r>
              <a:rPr lang="ar-SY" dirty="0" smtClean="0">
                <a:solidFill>
                  <a:srgbClr val="A40000"/>
                </a:solidFill>
                <a:cs typeface="DecoType Naskh" pitchFamily="2" charset="-78"/>
              </a:rPr>
              <a:t>أولاً: اكتب كلمة صحيحة أمام العبارة الصحيحة وكلمة مغلوطة أمام العبارة المغلوطة</a:t>
            </a:r>
            <a:endParaRPr lang="en-US" dirty="0" smtClean="0">
              <a:solidFill>
                <a:srgbClr val="A40000"/>
              </a:solidFill>
              <a:cs typeface="DecoType Naskh" pitchFamily="2" charset="-78"/>
            </a:endParaRPr>
          </a:p>
          <a:p>
            <a:pPr marL="0" indent="0">
              <a:buNone/>
            </a:pPr>
            <a:r>
              <a:rPr lang="ar-SA" dirty="0" err="1" smtClean="0">
                <a:solidFill>
                  <a:schemeClr val="accent1">
                    <a:lumMod val="50000"/>
                  </a:schemeClr>
                </a:solidFill>
                <a:cs typeface="DecoType Naskh" pitchFamily="2" charset="-78"/>
              </a:rPr>
              <a:t>أ </a:t>
            </a:r>
            <a:r>
              <a:rPr lang="ar-SA" dirty="0" smtClean="0">
                <a:solidFill>
                  <a:schemeClr val="accent1">
                    <a:lumMod val="50000"/>
                  </a:schemeClr>
                </a:solidFill>
                <a:cs typeface="DecoType Naskh" pitchFamily="2" charset="-78"/>
              </a:rPr>
              <a:t>– يرى ديكارت أن الحقائق لا توجد في العقل بشكل فطري</a:t>
            </a:r>
            <a:endParaRPr lang="en-US" dirty="0" smtClean="0">
              <a:solidFill>
                <a:schemeClr val="accent1">
                  <a:lumMod val="50000"/>
                </a:schemeClr>
              </a:solidFill>
              <a:cs typeface="DecoType Naskh" pitchFamily="2" charset="-78"/>
            </a:endParaRPr>
          </a:p>
          <a:p>
            <a:pPr marL="0" indent="0">
              <a:buNone/>
            </a:pPr>
            <a:r>
              <a:rPr lang="ar-SA" dirty="0" smtClean="0">
                <a:solidFill>
                  <a:schemeClr val="accent1">
                    <a:lumMod val="50000"/>
                  </a:schemeClr>
                </a:solidFill>
                <a:cs typeface="DecoType Naskh" pitchFamily="2" charset="-78"/>
              </a:rPr>
              <a:t>ب- يذهب أنصار الاتجاه التجريبي إلى أن المعارف ليست فطرية.</a:t>
            </a:r>
          </a:p>
          <a:p>
            <a:pPr marL="0" indent="0">
              <a:buNone/>
            </a:pPr>
            <a:endParaRPr lang="en-US" dirty="0" smtClean="0">
              <a:solidFill>
                <a:srgbClr val="A40000"/>
              </a:solidFill>
              <a:cs typeface="DecoType Naskh" pitchFamily="2" charset="-78"/>
            </a:endParaRPr>
          </a:p>
          <a:p>
            <a:pPr marL="0" indent="0">
              <a:buNone/>
            </a:pPr>
            <a:r>
              <a:rPr lang="ar-SY" dirty="0" err="1" smtClean="0">
                <a:solidFill>
                  <a:srgbClr val="A40000"/>
                </a:solidFill>
                <a:cs typeface="DecoType Naskh" pitchFamily="2" charset="-78"/>
              </a:rPr>
              <a:t>ثانياً :</a:t>
            </a:r>
            <a:r>
              <a:rPr lang="ar-SY" dirty="0" smtClean="0">
                <a:solidFill>
                  <a:srgbClr val="A40000"/>
                </a:solidFill>
                <a:cs typeface="DecoType Naskh" pitchFamily="2" charset="-78"/>
              </a:rPr>
              <a:t> </a:t>
            </a:r>
            <a:r>
              <a:rPr lang="ar-SA" dirty="0" smtClean="0">
                <a:solidFill>
                  <a:srgbClr val="A40000"/>
                </a:solidFill>
                <a:cs typeface="DecoType Naskh" pitchFamily="2" charset="-78"/>
              </a:rPr>
              <a:t> وازن بين المعرفة </a:t>
            </a:r>
            <a:r>
              <a:rPr lang="ar-SA" dirty="0" err="1" smtClean="0">
                <a:solidFill>
                  <a:srgbClr val="A40000"/>
                </a:solidFill>
                <a:cs typeface="DecoType Naskh" pitchFamily="2" charset="-78"/>
              </a:rPr>
              <a:t>والعلم.</a:t>
            </a:r>
            <a:r>
              <a:rPr lang="ar-SA" dirty="0" smtClean="0">
                <a:solidFill>
                  <a:srgbClr val="A40000"/>
                </a:solidFill>
                <a:cs typeface="DecoType Naskh" pitchFamily="2" charset="-78"/>
              </a:rPr>
              <a:t>  </a:t>
            </a:r>
          </a:p>
          <a:p>
            <a:pPr marL="0" indent="0">
              <a:buNone/>
            </a:pPr>
            <a:endParaRPr lang="en-US" dirty="0" smtClean="0">
              <a:solidFill>
                <a:srgbClr val="A40000"/>
              </a:solidFill>
              <a:cs typeface="DecoType Naskh" pitchFamily="2" charset="-78"/>
            </a:endParaRPr>
          </a:p>
          <a:p>
            <a:pPr marL="0" indent="0">
              <a:buNone/>
            </a:pPr>
            <a:r>
              <a:rPr lang="ar-SA" dirty="0" err="1" smtClean="0">
                <a:solidFill>
                  <a:srgbClr val="A40000"/>
                </a:solidFill>
                <a:cs typeface="DecoType Naskh" pitchFamily="2" charset="-78"/>
              </a:rPr>
              <a:t>ثالثاً </a:t>
            </a:r>
            <a:r>
              <a:rPr lang="ar-SA" dirty="0" smtClean="0">
                <a:solidFill>
                  <a:srgbClr val="A40000"/>
                </a:solidFill>
                <a:cs typeface="DecoType Naskh" pitchFamily="2" charset="-78"/>
              </a:rPr>
              <a:t>:   هناك العديد من المصادر للمعرفة عالج ذلك من خلال دراستك للتجربة والحدس كمصدرين </a:t>
            </a:r>
            <a:r>
              <a:rPr lang="ar-SA" dirty="0" err="1" smtClean="0">
                <a:solidFill>
                  <a:srgbClr val="A40000"/>
                </a:solidFill>
                <a:cs typeface="DecoType Naskh" pitchFamily="2" charset="-78"/>
              </a:rPr>
              <a:t>للمعرفة ؟</a:t>
            </a:r>
            <a:endParaRPr lang="en-US" dirty="0">
              <a:solidFill>
                <a:srgbClr val="A40000"/>
              </a:solidFill>
              <a:cs typeface="DecoType Naskh" pitchFamily="2" charset="-78"/>
            </a:endParaRPr>
          </a:p>
        </p:txBody>
      </p:sp>
      <p:sp>
        <p:nvSpPr>
          <p:cNvPr id="4" name="خماسي 3"/>
          <p:cNvSpPr/>
          <p:nvPr/>
        </p:nvSpPr>
        <p:spPr>
          <a:xfrm>
            <a:off x="3325376" y="332656"/>
            <a:ext cx="2448272" cy="1008112"/>
          </a:xfrm>
          <a:prstGeom prst="homePlat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Y" sz="6000" dirty="0" smtClean="0">
                <a:latin typeface="Arabic Typesetting" pitchFamily="66" charset="-78"/>
                <a:cs typeface="DecoType Naskh Variants" pitchFamily="2" charset="-78"/>
              </a:rPr>
              <a:t>التقويم</a:t>
            </a:r>
            <a:endParaRPr lang="ar-SY" sz="6000" dirty="0">
              <a:latin typeface="Arabic Typesetting" pitchFamily="66" charset="-78"/>
              <a:cs typeface="DecoType Naskh Variants" pitchFamily="2" charset="-78"/>
            </a:endParaRPr>
          </a:p>
        </p:txBody>
      </p:sp>
      <p:pic>
        <p:nvPicPr>
          <p:cNvPr id="5" name="صورة 4" descr="Blue-question-mark.jpg"/>
          <p:cNvPicPr>
            <a:picLocks noChangeAspect="1"/>
          </p:cNvPicPr>
          <p:nvPr/>
        </p:nvPicPr>
        <p:blipFill>
          <a:blip r:embed="rId2" cstate="print"/>
          <a:stretch>
            <a:fillRect/>
          </a:stretch>
        </p:blipFill>
        <p:spPr>
          <a:xfrm>
            <a:off x="323528" y="2492896"/>
            <a:ext cx="2152650" cy="23431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 name="عنصر نائب للمحتوى 3" descr="ExternalLink_shutterstock_156532292.jpg"/>
          <p:cNvPicPr>
            <a:picLocks noGrp="1" noChangeAspect="1"/>
          </p:cNvPicPr>
          <p:nvPr>
            <p:ph idx="1"/>
          </p:nvPr>
        </p:nvPicPr>
        <p:blipFill>
          <a:blip r:embed="rId2" cstate="print"/>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وسيلة شرح على شكل سحابة 4"/>
          <p:cNvSpPr/>
          <p:nvPr/>
        </p:nvSpPr>
        <p:spPr>
          <a:xfrm>
            <a:off x="1259632" y="476672"/>
            <a:ext cx="4824536" cy="216024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أي النظريات برأيك هي الأقرب للمنطق </a:t>
            </a:r>
            <a:r>
              <a:rPr lang="ar-SY"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والواقع ؟ولماذا ؟</a:t>
            </a:r>
            <a:endParaRPr lang="ar-SY"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ar-SY" dirty="0" smtClean="0">
                <a:solidFill>
                  <a:srgbClr val="0070C0"/>
                </a:solidFill>
              </a:rPr>
              <a:t>من أين أتت معرفتنا لهذه </a:t>
            </a:r>
            <a:r>
              <a:rPr lang="ar-SY" dirty="0" err="1" smtClean="0">
                <a:solidFill>
                  <a:srgbClr val="0070C0"/>
                </a:solidFill>
              </a:rPr>
              <a:t>الأشياء ؟</a:t>
            </a:r>
            <a:r>
              <a:rPr lang="ar-SY" dirty="0" smtClean="0">
                <a:solidFill>
                  <a:srgbClr val="0070C0"/>
                </a:solidFill>
              </a:rPr>
              <a:t> </a:t>
            </a:r>
            <a:endParaRPr lang="ar-SY" dirty="0">
              <a:solidFill>
                <a:srgbClr val="0070C0"/>
              </a:solidFill>
            </a:endParaRPr>
          </a:p>
        </p:txBody>
      </p:sp>
      <p:pic>
        <p:nvPicPr>
          <p:cNvPr id="5" name="صورة 4" descr="‫download (1) - نسخة.jpg"/>
          <p:cNvPicPr>
            <a:picLocks noChangeAspect="1"/>
          </p:cNvPicPr>
          <p:nvPr/>
        </p:nvPicPr>
        <p:blipFill>
          <a:blip r:embed="rId2" cstate="print"/>
          <a:stretch>
            <a:fillRect/>
          </a:stretch>
        </p:blipFill>
        <p:spPr>
          <a:xfrm>
            <a:off x="395536" y="1700808"/>
            <a:ext cx="2143125" cy="244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6" descr="‫1111111111111_0 - نسخة.jpg"/>
          <p:cNvPicPr>
            <a:picLocks noChangeAspect="1"/>
          </p:cNvPicPr>
          <p:nvPr/>
        </p:nvPicPr>
        <p:blipFill>
          <a:blip r:embed="rId3" cstate="print"/>
          <a:stretch>
            <a:fillRect/>
          </a:stretch>
        </p:blipFill>
        <p:spPr>
          <a:xfrm>
            <a:off x="6300192" y="4797152"/>
            <a:ext cx="2592288" cy="1622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صورة 8" descr="maxresdefault75765765757.jpg"/>
          <p:cNvPicPr>
            <a:picLocks noChangeAspect="1"/>
          </p:cNvPicPr>
          <p:nvPr/>
        </p:nvPicPr>
        <p:blipFill>
          <a:blip r:embed="rId4" cstate="print"/>
          <a:stretch>
            <a:fillRect/>
          </a:stretch>
        </p:blipFill>
        <p:spPr>
          <a:xfrm>
            <a:off x="2987824" y="1628800"/>
            <a:ext cx="2376264" cy="244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صورة 9" descr="n4hr_1496193878637.jpg"/>
          <p:cNvPicPr>
            <a:picLocks noChangeAspect="1"/>
          </p:cNvPicPr>
          <p:nvPr/>
        </p:nvPicPr>
        <p:blipFill>
          <a:blip r:embed="rId5" cstate="print"/>
          <a:stretch>
            <a:fillRect/>
          </a:stretch>
        </p:blipFill>
        <p:spPr>
          <a:xfrm>
            <a:off x="6156176" y="1628800"/>
            <a:ext cx="2304256" cy="244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عنصر نائب للمحتوى 11" descr="أهمية_مادة_الرياضيات.jpg"/>
          <p:cNvPicPr>
            <a:picLocks noGrp="1" noChangeAspect="1"/>
          </p:cNvPicPr>
          <p:nvPr>
            <p:ph idx="1"/>
          </p:nvPr>
        </p:nvPicPr>
        <p:blipFill>
          <a:blip r:embed="rId6" cstate="print"/>
          <a:stretch>
            <a:fillRect/>
          </a:stretch>
        </p:blipFill>
        <p:spPr>
          <a:xfrm>
            <a:off x="179512" y="4581128"/>
            <a:ext cx="2376264" cy="1944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صورة 12" descr="images.jpg"/>
          <p:cNvPicPr>
            <a:picLocks noChangeAspect="1"/>
          </p:cNvPicPr>
          <p:nvPr/>
        </p:nvPicPr>
        <p:blipFill>
          <a:blip r:embed="rId7" cstate="print"/>
          <a:stretch>
            <a:fillRect/>
          </a:stretch>
        </p:blipFill>
        <p:spPr>
          <a:xfrm>
            <a:off x="3131840" y="4653136"/>
            <a:ext cx="2705100" cy="1685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sz="7200" b="1" dirty="0" smtClean="0">
                <a:solidFill>
                  <a:srgbClr val="0070C0"/>
                </a:solidFill>
                <a:latin typeface="Arabic Typesetting" pitchFamily="66" charset="-78"/>
                <a:cs typeface="Arabic Typesetting" pitchFamily="66" charset="-78"/>
              </a:rPr>
              <a:t>كيف </a:t>
            </a:r>
            <a:r>
              <a:rPr lang="ar-SY" sz="7200" b="1" dirty="0" err="1" smtClean="0">
                <a:solidFill>
                  <a:srgbClr val="0070C0"/>
                </a:solidFill>
                <a:latin typeface="Arabic Typesetting" pitchFamily="66" charset="-78"/>
                <a:cs typeface="Arabic Typesetting" pitchFamily="66" charset="-78"/>
              </a:rPr>
              <a:t>نعرف </a:t>
            </a:r>
            <a:r>
              <a:rPr lang="ar-SY" sz="4000" b="1" dirty="0" err="1" smtClean="0">
                <a:solidFill>
                  <a:srgbClr val="0070C0"/>
                </a:solidFill>
                <a:latin typeface="Arabic Typesetting" pitchFamily="66" charset="-78"/>
                <a:cs typeface="Arabic Typesetting" pitchFamily="66" charset="-78"/>
              </a:rPr>
              <a:t>؟</a:t>
            </a:r>
            <a:r>
              <a:rPr lang="ar-SY" sz="4000" b="1" dirty="0" smtClean="0">
                <a:solidFill>
                  <a:srgbClr val="0070C0"/>
                </a:solidFill>
                <a:latin typeface="Arabic Typesetting" pitchFamily="66" charset="-78"/>
                <a:cs typeface="Arabic Typesetting" pitchFamily="66" charset="-78"/>
              </a:rPr>
              <a:t> </a:t>
            </a:r>
            <a:endParaRPr lang="ar-SY" sz="4000" b="1" dirty="0" smtClean="0">
              <a:solidFill>
                <a:srgbClr val="0070C0"/>
              </a:solidFill>
              <a:latin typeface="Arabic Typesetting" pitchFamily="66" charset="-78"/>
              <a:cs typeface="Arabic Typesetting" pitchFamily="66" charset="-78"/>
            </a:endParaRPr>
          </a:p>
        </p:txBody>
      </p:sp>
      <p:pic>
        <p:nvPicPr>
          <p:cNvPr id="4" name="عنصر نائب للمحتوى 3" descr="imgid365231.jpg"/>
          <p:cNvPicPr>
            <a:picLocks noGrp="1" noChangeAspect="1"/>
          </p:cNvPicPr>
          <p:nvPr>
            <p:ph idx="1"/>
          </p:nvPr>
        </p:nvPicPr>
        <p:blipFill>
          <a:blip r:embed="rId2" cstate="print"/>
          <a:stretch>
            <a:fillRect/>
          </a:stretch>
        </p:blipFill>
        <p:spPr>
          <a:xfrm>
            <a:off x="1188730" y="1600200"/>
            <a:ext cx="6766539" cy="452596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book (1).jpg"/>
          <p:cNvPicPr>
            <a:picLocks noChangeAspect="1"/>
          </p:cNvPicPr>
          <p:nvPr/>
        </p:nvPicPr>
        <p:blipFill>
          <a:blip r:embed="rId3" cstate="print"/>
          <a:stretch>
            <a:fillRect/>
          </a:stretch>
        </p:blipFill>
        <p:spPr>
          <a:xfrm>
            <a:off x="0" y="188640"/>
            <a:ext cx="4248472" cy="3594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عنصر نائب للمحتوى 9" descr="web-audit-magnifying-glass.jpg"/>
          <p:cNvPicPr>
            <a:picLocks noGrp="1" noChangeAspect="1"/>
          </p:cNvPicPr>
          <p:nvPr>
            <p:ph idx="1"/>
          </p:nvPr>
        </p:nvPicPr>
        <p:blipFill>
          <a:blip r:embed="rId4" cstate="print"/>
          <a:stretch>
            <a:fillRect/>
          </a:stretch>
        </p:blipFill>
        <p:spPr>
          <a:xfrm>
            <a:off x="4499992" y="2924944"/>
            <a:ext cx="4211960" cy="3672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692696"/>
            <a:ext cx="8208912" cy="1584176"/>
          </a:xfrm>
        </p:spPr>
        <p:txBody>
          <a:bodyPr>
            <a:noAutofit/>
          </a:bodyPr>
          <a:lstStyle/>
          <a:p>
            <a:r>
              <a:rPr lang="en-US" sz="4000" b="1" dirty="0" smtClean="0">
                <a:latin typeface="Arabic Typesetting" pitchFamily="66" charset="-78"/>
                <a:cs typeface="Arabic Typesetting" pitchFamily="66" charset="-78"/>
              </a:rPr>
              <a:t> </a:t>
            </a:r>
            <a:r>
              <a:rPr lang="ar-SA" sz="4000" b="1" u="sng" dirty="0" smtClean="0">
                <a:solidFill>
                  <a:srgbClr val="7030A0"/>
                </a:solidFill>
                <a:latin typeface="Arabic Typesetting" pitchFamily="66" charset="-78"/>
                <a:cs typeface="Arabic Typesetting" pitchFamily="66" charset="-78"/>
              </a:rPr>
              <a:t>معنى المعرفة:</a:t>
            </a:r>
            <a:r>
              <a:rPr lang="ar-SY" sz="4000" b="1" u="sng" dirty="0" smtClean="0">
                <a:solidFill>
                  <a:srgbClr val="7030A0"/>
                </a:solidFill>
                <a:latin typeface="Arabic Typesetting" pitchFamily="66" charset="-78"/>
                <a:cs typeface="Arabic Typesetting" pitchFamily="66" charset="-78"/>
              </a:rPr>
              <a:t>  </a:t>
            </a:r>
            <a:r>
              <a:rPr lang="ar-SY" sz="4000" b="1" dirty="0" smtClean="0">
                <a:solidFill>
                  <a:schemeClr val="tx1">
                    <a:lumMod val="95000"/>
                    <a:lumOff val="5000"/>
                  </a:schemeClr>
                </a:solidFill>
                <a:latin typeface="Arabic Typesetting" pitchFamily="66" charset="-78"/>
                <a:cs typeface="Arabic Typesetting" pitchFamily="66" charset="-78"/>
              </a:rPr>
              <a:t>يدل معنى المعرفة لغةً إلى </a:t>
            </a:r>
            <a:r>
              <a:rPr lang="ar-SA" sz="4000" b="1" dirty="0" smtClean="0">
                <a:solidFill>
                  <a:schemeClr val="tx1">
                    <a:lumMod val="95000"/>
                    <a:lumOff val="5000"/>
                  </a:schemeClr>
                </a:solidFill>
                <a:latin typeface="Arabic Typesetting" pitchFamily="66" charset="-78"/>
                <a:cs typeface="Arabic Typesetting" pitchFamily="66" charset="-78"/>
              </a:rPr>
              <a:t>عرف الشيء أي أدركه بالحواس أو غيرها.</a:t>
            </a:r>
            <a:r>
              <a:rPr lang="en-US" sz="4000" b="1" dirty="0" smtClean="0">
                <a:solidFill>
                  <a:schemeClr val="tx1">
                    <a:lumMod val="95000"/>
                    <a:lumOff val="5000"/>
                  </a:schemeClr>
                </a:solidFill>
                <a:latin typeface="Arabic Typesetting" pitchFamily="66" charset="-78"/>
                <a:cs typeface="Arabic Typesetting" pitchFamily="66" charset="-78"/>
              </a:rPr>
              <a:t/>
            </a:r>
            <a:br>
              <a:rPr lang="en-US" sz="4000" b="1" dirty="0" smtClean="0">
                <a:solidFill>
                  <a:schemeClr val="tx1">
                    <a:lumMod val="95000"/>
                    <a:lumOff val="5000"/>
                  </a:schemeClr>
                </a:solidFill>
                <a:latin typeface="Arabic Typesetting" pitchFamily="66" charset="-78"/>
                <a:cs typeface="Arabic Typesetting" pitchFamily="66" charset="-78"/>
              </a:rPr>
            </a:br>
            <a:r>
              <a:rPr lang="ar-SA" sz="4000" b="1" dirty="0" smtClean="0">
                <a:solidFill>
                  <a:schemeClr val="tx1">
                    <a:lumMod val="95000"/>
                    <a:lumOff val="5000"/>
                  </a:schemeClr>
                </a:solidFill>
                <a:latin typeface="Arabic Typesetting" pitchFamily="66" charset="-78"/>
                <a:cs typeface="Arabic Typesetting" pitchFamily="66" charset="-78"/>
              </a:rPr>
              <a:t> وللمعرفة معنيان: الأول خاص والثاني عام.</a:t>
            </a:r>
            <a:endParaRPr lang="ar-SY" sz="4000" b="1" dirty="0">
              <a:solidFill>
                <a:schemeClr val="tx1">
                  <a:lumMod val="95000"/>
                  <a:lumOff val="5000"/>
                </a:schemeClr>
              </a:solidFill>
              <a:latin typeface="Arabic Typesetting" pitchFamily="66" charset="-78"/>
              <a:cs typeface="Arabic Typesetting" pitchFamily="66" charset="-78"/>
            </a:endParaRPr>
          </a:p>
        </p:txBody>
      </p:sp>
      <p:sp>
        <p:nvSpPr>
          <p:cNvPr id="3" name="عنصر نائب للمحتوى 2"/>
          <p:cNvSpPr>
            <a:spLocks noGrp="1"/>
          </p:cNvSpPr>
          <p:nvPr>
            <p:ph idx="1"/>
          </p:nvPr>
        </p:nvSpPr>
        <p:spPr>
          <a:xfrm>
            <a:off x="457200" y="2788921"/>
            <a:ext cx="8229600" cy="3989040"/>
          </a:xfrm>
        </p:spPr>
        <p:txBody>
          <a:bodyPr>
            <a:normAutofit/>
          </a:bodyPr>
          <a:lstStyle/>
          <a:p>
            <a:pPr marL="0" indent="0">
              <a:buNone/>
            </a:pPr>
            <a:r>
              <a:rPr lang="ar-SY" sz="3600" b="1" dirty="0" smtClean="0">
                <a:solidFill>
                  <a:srgbClr val="7030A0"/>
                </a:solidFill>
                <a:latin typeface="Arabic Typesetting" pitchFamily="66" charset="-78"/>
                <a:cs typeface="Arabic Typesetting" pitchFamily="66" charset="-78"/>
              </a:rPr>
              <a:t> </a:t>
            </a:r>
            <a:r>
              <a:rPr lang="ar-SY" sz="3600" b="1" dirty="0" err="1" smtClean="0">
                <a:solidFill>
                  <a:srgbClr val="7030A0"/>
                </a:solidFill>
                <a:latin typeface="Arabic Typesetting" pitchFamily="66" charset="-78"/>
                <a:cs typeface="Arabic Typesetting" pitchFamily="66" charset="-78"/>
              </a:rPr>
              <a:t>أ -</a:t>
            </a:r>
            <a:r>
              <a:rPr lang="ar-SY" sz="3600" b="1" dirty="0" smtClean="0">
                <a:solidFill>
                  <a:srgbClr val="7030A0"/>
                </a:solidFill>
                <a:latin typeface="Arabic Typesetting" pitchFamily="66" charset="-78"/>
                <a:cs typeface="Arabic Typesetting" pitchFamily="66" charset="-78"/>
              </a:rPr>
              <a:t> </a:t>
            </a:r>
            <a:r>
              <a:rPr lang="ar-SA" sz="3600" b="1" dirty="0" smtClean="0">
                <a:solidFill>
                  <a:srgbClr val="7030A0"/>
                </a:solidFill>
                <a:latin typeface="Arabic Typesetting" pitchFamily="66" charset="-78"/>
                <a:cs typeface="Arabic Typesetting" pitchFamily="66" charset="-78"/>
              </a:rPr>
              <a:t>المعرفة بالمعنى </a:t>
            </a:r>
            <a:r>
              <a:rPr lang="ar-SA" sz="3600" b="1" dirty="0" err="1" smtClean="0">
                <a:solidFill>
                  <a:srgbClr val="7030A0"/>
                </a:solidFill>
                <a:latin typeface="Arabic Typesetting" pitchFamily="66" charset="-78"/>
                <a:cs typeface="Arabic Typesetting" pitchFamily="66" charset="-78"/>
              </a:rPr>
              <a:t>العام </a:t>
            </a:r>
            <a:r>
              <a:rPr lang="ar-SA" sz="3600" b="1" dirty="0" smtClean="0">
                <a:solidFill>
                  <a:srgbClr val="7030A0"/>
                </a:solidFill>
                <a:latin typeface="Arabic Typesetting" pitchFamily="66" charset="-78"/>
                <a:cs typeface="Arabic Typesetting" pitchFamily="66" charset="-78"/>
              </a:rPr>
              <a:t>: </a:t>
            </a:r>
            <a:r>
              <a:rPr lang="ar-SA" sz="3600" b="1" dirty="0" smtClean="0">
                <a:latin typeface="Arabic Typesetting" pitchFamily="66" charset="-78"/>
                <a:cs typeface="Arabic Typesetting" pitchFamily="66" charset="-78"/>
              </a:rPr>
              <a:t>هي الفعل العقلي الذي يتم </a:t>
            </a:r>
            <a:r>
              <a:rPr lang="ar-SA" sz="3600" b="1" dirty="0" err="1" smtClean="0">
                <a:latin typeface="Arabic Typesetting" pitchFamily="66" charset="-78"/>
                <a:cs typeface="Arabic Typesetting" pitchFamily="66" charset="-78"/>
              </a:rPr>
              <a:t>به</a:t>
            </a:r>
            <a:r>
              <a:rPr lang="ar-SA" sz="3600" b="1" dirty="0" smtClean="0">
                <a:latin typeface="Arabic Typesetting" pitchFamily="66" charset="-78"/>
                <a:cs typeface="Arabic Typesetting" pitchFamily="66" charset="-78"/>
              </a:rPr>
              <a:t> حصول الشيء في </a:t>
            </a:r>
            <a:r>
              <a:rPr lang="ar-SA" sz="3600" b="1" dirty="0" err="1" smtClean="0">
                <a:latin typeface="Arabic Typesetting" pitchFamily="66" charset="-78"/>
                <a:cs typeface="Arabic Typesetting" pitchFamily="66" charset="-78"/>
              </a:rPr>
              <a:t>الذهن.</a:t>
            </a:r>
            <a:r>
              <a:rPr lang="ar-SA" sz="3600" b="1" dirty="0" smtClean="0">
                <a:latin typeface="Arabic Typesetting" pitchFamily="66" charset="-78"/>
                <a:cs typeface="Arabic Typesetting" pitchFamily="66" charset="-78"/>
              </a:rPr>
              <a:t> </a:t>
            </a:r>
            <a:r>
              <a:rPr lang="en-US" sz="3600" b="1" dirty="0" smtClean="0">
                <a:latin typeface="Arabic Typesetting" pitchFamily="66" charset="-78"/>
                <a:cs typeface="Arabic Typesetting" pitchFamily="66" charset="-78"/>
              </a:rPr>
              <a:t/>
            </a:r>
            <a:br>
              <a:rPr lang="en-US" sz="3600" b="1" dirty="0" smtClean="0">
                <a:latin typeface="Arabic Typesetting" pitchFamily="66" charset="-78"/>
                <a:cs typeface="Arabic Typesetting" pitchFamily="66" charset="-78"/>
              </a:rPr>
            </a:br>
            <a:r>
              <a:rPr lang="ar-SY" sz="3600" b="1" dirty="0" err="1" smtClean="0">
                <a:solidFill>
                  <a:srgbClr val="7030A0"/>
                </a:solidFill>
                <a:latin typeface="Arabic Typesetting" pitchFamily="66" charset="-78"/>
                <a:cs typeface="Arabic Typesetting" pitchFamily="66" charset="-78"/>
              </a:rPr>
              <a:t>ب -</a:t>
            </a:r>
            <a:r>
              <a:rPr lang="ar-SY" sz="3600" b="1" dirty="0" smtClean="0">
                <a:solidFill>
                  <a:srgbClr val="7030A0"/>
                </a:solidFill>
                <a:latin typeface="Arabic Typesetting" pitchFamily="66" charset="-78"/>
                <a:cs typeface="Arabic Typesetting" pitchFamily="66" charset="-78"/>
              </a:rPr>
              <a:t> </a:t>
            </a:r>
            <a:r>
              <a:rPr lang="ar-SA" sz="3600" b="1" dirty="0" smtClean="0">
                <a:solidFill>
                  <a:srgbClr val="7030A0"/>
                </a:solidFill>
                <a:latin typeface="Arabic Typesetting" pitchFamily="66" charset="-78"/>
                <a:cs typeface="Arabic Typesetting" pitchFamily="66" charset="-78"/>
              </a:rPr>
              <a:t>المعرفة بالمعنى </a:t>
            </a:r>
            <a:r>
              <a:rPr lang="ar-SA" sz="3600" b="1" dirty="0" err="1" smtClean="0">
                <a:solidFill>
                  <a:srgbClr val="7030A0"/>
                </a:solidFill>
                <a:latin typeface="Arabic Typesetting" pitchFamily="66" charset="-78"/>
                <a:cs typeface="Arabic Typesetting" pitchFamily="66" charset="-78"/>
              </a:rPr>
              <a:t>الخاص </a:t>
            </a:r>
            <a:r>
              <a:rPr lang="ar-SA" sz="3600" b="1" dirty="0" smtClean="0">
                <a:solidFill>
                  <a:srgbClr val="7030A0"/>
                </a:solidFill>
                <a:latin typeface="Arabic Typesetting" pitchFamily="66" charset="-78"/>
                <a:cs typeface="Arabic Typesetting" pitchFamily="66" charset="-78"/>
              </a:rPr>
              <a:t>: </a:t>
            </a:r>
            <a:r>
              <a:rPr lang="ar-SA" sz="3600" b="1" dirty="0" smtClean="0">
                <a:solidFill>
                  <a:schemeClr val="tx1">
                    <a:lumMod val="95000"/>
                    <a:lumOff val="5000"/>
                  </a:schemeClr>
                </a:solidFill>
                <a:latin typeface="Arabic Typesetting" pitchFamily="66" charset="-78"/>
                <a:cs typeface="Arabic Typesetting" pitchFamily="66" charset="-78"/>
              </a:rPr>
              <a:t>هي الفعل العقلي الذي يتم بواسطته النفاذ إلى جوهر </a:t>
            </a:r>
            <a:r>
              <a:rPr lang="ar-SA" sz="3600" b="1" dirty="0" err="1" smtClean="0">
                <a:solidFill>
                  <a:schemeClr val="tx1">
                    <a:lumMod val="95000"/>
                    <a:lumOff val="5000"/>
                  </a:schemeClr>
                </a:solidFill>
                <a:latin typeface="Arabic Typesetting" pitchFamily="66" charset="-78"/>
                <a:cs typeface="Arabic Typesetting" pitchFamily="66" charset="-78"/>
              </a:rPr>
              <a:t>الموضوع .</a:t>
            </a:r>
            <a:endParaRPr lang="en-US" sz="3600" b="1" dirty="0" smtClean="0">
              <a:solidFill>
                <a:schemeClr val="tx1">
                  <a:lumMod val="95000"/>
                  <a:lumOff val="5000"/>
                </a:schemeClr>
              </a:solidFill>
              <a:latin typeface="Arabic Typesetting" pitchFamily="66" charset="-78"/>
              <a:cs typeface="Arabic Typesetting" pitchFamily="66" charset="-78"/>
            </a:endParaRPr>
          </a:p>
          <a:p>
            <a:pPr marL="0" indent="0">
              <a:buNone/>
            </a:pPr>
            <a:r>
              <a:rPr lang="ar-SA" sz="3600" b="1" dirty="0" smtClean="0">
                <a:solidFill>
                  <a:schemeClr val="tx1">
                    <a:lumMod val="95000"/>
                    <a:lumOff val="5000"/>
                  </a:schemeClr>
                </a:solidFill>
                <a:latin typeface="Arabic Typesetting" pitchFamily="66" charset="-78"/>
                <a:cs typeface="Arabic Typesetting" pitchFamily="66" charset="-78"/>
              </a:rPr>
              <a:t>والمعرفة أوسع من العلم والعلم أدق من المعرفة وهو جزء </a:t>
            </a:r>
            <a:r>
              <a:rPr lang="ar-SA" sz="3600" b="1" dirty="0" err="1" smtClean="0">
                <a:solidFill>
                  <a:schemeClr val="tx1">
                    <a:lumMod val="95000"/>
                    <a:lumOff val="5000"/>
                  </a:schemeClr>
                </a:solidFill>
                <a:latin typeface="Arabic Typesetting" pitchFamily="66" charset="-78"/>
                <a:cs typeface="Arabic Typesetting" pitchFamily="66" charset="-78"/>
              </a:rPr>
              <a:t>منها  .</a:t>
            </a:r>
            <a:endParaRPr lang="en-US" sz="3600" b="1" dirty="0" smtClean="0">
              <a:solidFill>
                <a:schemeClr val="tx1">
                  <a:lumMod val="95000"/>
                  <a:lumOff val="5000"/>
                </a:schemeClr>
              </a:solidFill>
              <a:latin typeface="Arabic Typesetting" pitchFamily="66" charset="-78"/>
              <a:cs typeface="Arabic Typesetting" pitchFamily="66" charset="-78"/>
            </a:endParaRPr>
          </a:p>
          <a:p>
            <a:pPr marL="0" indent="0">
              <a:buNone/>
            </a:pPr>
            <a:r>
              <a:rPr lang="ar-SA" sz="3600" b="1" dirty="0" smtClean="0">
                <a:solidFill>
                  <a:schemeClr val="tx1">
                    <a:lumMod val="95000"/>
                    <a:lumOff val="5000"/>
                  </a:schemeClr>
                </a:solidFill>
                <a:latin typeface="Arabic Typesetting" pitchFamily="66" charset="-78"/>
                <a:cs typeface="Arabic Typesetting" pitchFamily="66" charset="-78"/>
              </a:rPr>
              <a:t>فالمعرفة تعتمد على التصور والعلم على الفهم, وفي حياتنا العادية نستخدم كلمة علم ومعرفة </a:t>
            </a:r>
            <a:r>
              <a:rPr lang="ar-SA" sz="3600" b="1" dirty="0" err="1" smtClean="0">
                <a:solidFill>
                  <a:schemeClr val="tx1">
                    <a:lumMod val="95000"/>
                    <a:lumOff val="5000"/>
                  </a:schemeClr>
                </a:solidFill>
                <a:latin typeface="Arabic Typesetting" pitchFamily="66" charset="-78"/>
                <a:cs typeface="Arabic Typesetting" pitchFamily="66" charset="-78"/>
              </a:rPr>
              <a:t>كمرادفات</a:t>
            </a:r>
            <a:r>
              <a:rPr lang="ar-SA" sz="3600" b="1" dirty="0" smtClean="0">
                <a:solidFill>
                  <a:schemeClr val="tx1">
                    <a:lumMod val="95000"/>
                    <a:lumOff val="5000"/>
                  </a:schemeClr>
                </a:solidFill>
                <a:latin typeface="Arabic Typesetting" pitchFamily="66" charset="-78"/>
                <a:cs typeface="Arabic Typesetting" pitchFamily="66" charset="-78"/>
              </a:rPr>
              <a:t> وفي </a:t>
            </a:r>
            <a:r>
              <a:rPr lang="ar-SA" sz="3600" b="1" dirty="0" err="1" smtClean="0">
                <a:solidFill>
                  <a:schemeClr val="tx1">
                    <a:lumMod val="95000"/>
                    <a:lumOff val="5000"/>
                  </a:schemeClr>
                </a:solidFill>
                <a:latin typeface="Arabic Typesetting" pitchFamily="66" charset="-78"/>
                <a:cs typeface="Arabic Typesetting" pitchFamily="66" charset="-78"/>
              </a:rPr>
              <a:t>الحقيقة </a:t>
            </a:r>
            <a:r>
              <a:rPr lang="ar-SA" sz="3600" b="1" dirty="0" smtClean="0">
                <a:solidFill>
                  <a:schemeClr val="tx1">
                    <a:lumMod val="95000"/>
                    <a:lumOff val="5000"/>
                  </a:schemeClr>
                </a:solidFill>
                <a:latin typeface="Arabic Typesetting" pitchFamily="66" charset="-78"/>
                <a:cs typeface="Arabic Typesetting" pitchFamily="66" charset="-78"/>
              </a:rPr>
              <a:t>(كل علم معرفة ولكن ليس كل معرفة علم</a:t>
            </a:r>
            <a:r>
              <a:rPr lang="ar-SA" sz="3600" b="1" dirty="0" err="1" smtClean="0">
                <a:solidFill>
                  <a:schemeClr val="tx1">
                    <a:lumMod val="95000"/>
                    <a:lumOff val="5000"/>
                  </a:schemeClr>
                </a:solidFill>
                <a:latin typeface="Arabic Typesetting" pitchFamily="66" charset="-78"/>
                <a:cs typeface="Arabic Typesetting" pitchFamily="66" charset="-78"/>
              </a:rPr>
              <a:t>).</a:t>
            </a:r>
            <a:endParaRPr lang="en-US" sz="3600" b="1" dirty="0" smtClean="0">
              <a:solidFill>
                <a:schemeClr val="tx1">
                  <a:lumMod val="95000"/>
                  <a:lumOff val="5000"/>
                </a:schemeClr>
              </a:solidFill>
              <a:latin typeface="Arabic Typesetting" pitchFamily="66" charset="-78"/>
              <a:cs typeface="Arabic Typesetting" pitchFamily="66" charset="-78"/>
            </a:endParaRPr>
          </a:p>
          <a:p>
            <a:endParaRPr lang="ar-SY" sz="36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88640"/>
            <a:ext cx="8229600" cy="1858218"/>
          </a:xfrm>
        </p:spPr>
        <p:txBody>
          <a:bodyPr>
            <a:normAutofit fontScale="90000"/>
          </a:bodyPr>
          <a:lstStyle/>
          <a:p>
            <a:r>
              <a:rPr lang="ar-SY" sz="6000" b="1" dirty="0" smtClean="0">
                <a:solidFill>
                  <a:srgbClr val="0070C0"/>
                </a:solidFill>
                <a:latin typeface="Arabic Typesetting" pitchFamily="66" charset="-78"/>
                <a:cs typeface="Arabic Typesetting" pitchFamily="66" charset="-78"/>
              </a:rPr>
              <a:t>نشاط</a:t>
            </a:r>
            <a:r>
              <a:rPr lang="ar-SY" dirty="0" smtClean="0">
                <a:latin typeface="Arabic Typesetting" pitchFamily="66" charset="-78"/>
                <a:cs typeface="Arabic Typesetting" pitchFamily="66" charset="-78"/>
              </a:rPr>
              <a:t/>
            </a:r>
            <a:br>
              <a:rPr lang="ar-SY" dirty="0" smtClean="0">
                <a:latin typeface="Arabic Typesetting" pitchFamily="66" charset="-78"/>
                <a:cs typeface="Arabic Typesetting" pitchFamily="66" charset="-78"/>
              </a:rPr>
            </a:br>
            <a:r>
              <a:rPr lang="ar-SY" b="1" dirty="0" smtClean="0">
                <a:latin typeface="Arabic Typesetting" pitchFamily="66" charset="-78"/>
                <a:cs typeface="Arabic Typesetting" pitchFamily="66" charset="-78"/>
              </a:rPr>
              <a:t>اشرح القول الآتي مدعماً شرحك </a:t>
            </a:r>
            <a:r>
              <a:rPr lang="ar-SY" b="1" dirty="0" err="1" smtClean="0">
                <a:latin typeface="Arabic Typesetting" pitchFamily="66" charset="-78"/>
                <a:cs typeface="Arabic Typesetting" pitchFamily="66" charset="-78"/>
              </a:rPr>
              <a:t>بالأمثلة:</a:t>
            </a:r>
            <a:r>
              <a:rPr lang="ar-SY" b="1" dirty="0" smtClean="0">
                <a:latin typeface="Arabic Typesetting" pitchFamily="66" charset="-78"/>
                <a:cs typeface="Arabic Typesetting" pitchFamily="66" charset="-78"/>
              </a:rPr>
              <a:t/>
            </a:r>
            <a:br>
              <a:rPr lang="ar-SY" b="1" dirty="0" smtClean="0">
                <a:latin typeface="Arabic Typesetting" pitchFamily="66" charset="-78"/>
                <a:cs typeface="Arabic Typesetting" pitchFamily="66" charset="-78"/>
              </a:rPr>
            </a:br>
            <a:r>
              <a:rPr lang="ar-SY" b="1" dirty="0" smtClean="0">
                <a:latin typeface="Arabic Typesetting" pitchFamily="66" charset="-78"/>
                <a:cs typeface="Arabic Typesetting" pitchFamily="66" charset="-78"/>
              </a:rPr>
              <a:t>كل علم معرفة وليس كل معرفة علم</a:t>
            </a:r>
            <a:endParaRPr lang="ar-SY" b="1" dirty="0">
              <a:latin typeface="Arabic Typesetting" pitchFamily="66" charset="-78"/>
              <a:cs typeface="Arabic Typesetting" pitchFamily="66" charset="-78"/>
            </a:endParaRPr>
          </a:p>
        </p:txBody>
      </p:sp>
      <p:pic>
        <p:nvPicPr>
          <p:cNvPr id="5" name="عنصر نائب للمحتوى 4" descr="بحث_حول_العلم_والمعرفة.jpg"/>
          <p:cNvPicPr>
            <a:picLocks noGrp="1" noChangeAspect="1"/>
          </p:cNvPicPr>
          <p:nvPr>
            <p:ph idx="1"/>
          </p:nvPr>
        </p:nvPicPr>
        <p:blipFill>
          <a:blip r:embed="rId2" cstate="print"/>
          <a:stretch>
            <a:fillRect/>
          </a:stretch>
        </p:blipFill>
        <p:spPr>
          <a:xfrm>
            <a:off x="899592" y="2204864"/>
            <a:ext cx="7560840" cy="3816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88720"/>
            <a:ext cx="8229600" cy="4525963"/>
          </a:xfrm>
        </p:spPr>
        <p:txBody>
          <a:bodyPr/>
          <a:lstStyle/>
          <a:p>
            <a:r>
              <a:rPr lang="ar-SY" sz="5400" b="1" dirty="0" smtClean="0">
                <a:solidFill>
                  <a:schemeClr val="accent2">
                    <a:lumMod val="75000"/>
                  </a:schemeClr>
                </a:solidFill>
                <a:latin typeface="Arabic Typesetting" pitchFamily="66" charset="-78"/>
                <a:cs typeface="Arabic Typesetting" pitchFamily="66" charset="-78"/>
              </a:rPr>
              <a:t>عناصر </a:t>
            </a:r>
            <a:r>
              <a:rPr lang="ar-SY" sz="5400" b="1" dirty="0" err="1" smtClean="0">
                <a:solidFill>
                  <a:schemeClr val="accent2">
                    <a:lumMod val="75000"/>
                  </a:schemeClr>
                </a:solidFill>
                <a:latin typeface="Arabic Typesetting" pitchFamily="66" charset="-78"/>
                <a:cs typeface="Arabic Typesetting" pitchFamily="66" charset="-78"/>
              </a:rPr>
              <a:t>المعرفة:</a:t>
            </a:r>
            <a:r>
              <a:rPr lang="ar-SY" sz="5400" b="1" dirty="0" smtClean="0">
                <a:solidFill>
                  <a:schemeClr val="accent2">
                    <a:lumMod val="75000"/>
                  </a:schemeClr>
                </a:solidFill>
                <a:latin typeface="Arabic Typesetting" pitchFamily="66" charset="-78"/>
                <a:cs typeface="Arabic Typesetting" pitchFamily="66" charset="-78"/>
              </a:rPr>
              <a:t> </a:t>
            </a:r>
            <a:r>
              <a:rPr lang="en-US" sz="5400" b="1" dirty="0" smtClean="0">
                <a:solidFill>
                  <a:schemeClr val="accent2">
                    <a:lumMod val="75000"/>
                  </a:schemeClr>
                </a:solidFill>
                <a:latin typeface="Arabic Typesetting" pitchFamily="66" charset="-78"/>
                <a:cs typeface="Arabic Typesetting" pitchFamily="66" charset="-78"/>
              </a:rPr>
              <a:t> </a:t>
            </a:r>
          </a:p>
          <a:p>
            <a:pPr indent="555625">
              <a:buNone/>
            </a:pPr>
            <a:r>
              <a:rPr lang="ar-SY" sz="4000" b="1" dirty="0" smtClean="0">
                <a:solidFill>
                  <a:schemeClr val="accent1">
                    <a:lumMod val="50000"/>
                  </a:schemeClr>
                </a:solidFill>
                <a:latin typeface="Arabic Typesetting" pitchFamily="66" charset="-78"/>
                <a:cs typeface="Arabic Typesetting" pitchFamily="66" charset="-78"/>
              </a:rPr>
              <a:t>لكي تكتمل عملية المعرفة لا بد من توافر عنصرين </a:t>
            </a:r>
            <a:r>
              <a:rPr lang="ar-SY" sz="4000" b="1" dirty="0" err="1" smtClean="0">
                <a:solidFill>
                  <a:schemeClr val="accent1">
                    <a:lumMod val="50000"/>
                  </a:schemeClr>
                </a:solidFill>
                <a:latin typeface="Arabic Typesetting" pitchFamily="66" charset="-78"/>
                <a:cs typeface="Arabic Typesetting" pitchFamily="66" charset="-78"/>
              </a:rPr>
              <a:t>أساسيين:</a:t>
            </a:r>
            <a:endParaRPr lang="ar-SY" sz="4000" b="1" dirty="0" smtClean="0">
              <a:solidFill>
                <a:schemeClr val="accent1">
                  <a:lumMod val="50000"/>
                </a:schemeClr>
              </a:solidFill>
              <a:latin typeface="Arabic Typesetting" pitchFamily="66" charset="-78"/>
              <a:cs typeface="Arabic Typesetting" pitchFamily="66" charset="-78"/>
            </a:endParaRPr>
          </a:p>
          <a:p>
            <a:pPr indent="555625">
              <a:buNone/>
            </a:pPr>
            <a:r>
              <a:rPr lang="ar-SA" sz="4000" b="1" dirty="0" smtClean="0">
                <a:solidFill>
                  <a:schemeClr val="accent1">
                    <a:lumMod val="50000"/>
                  </a:schemeClr>
                </a:solidFill>
                <a:latin typeface="Arabic Typesetting" pitchFamily="66" charset="-78"/>
                <a:cs typeface="Arabic Typesetting" pitchFamily="66" charset="-78"/>
              </a:rPr>
              <a:t> الأول هو وجود </a:t>
            </a:r>
            <a:r>
              <a:rPr lang="ar-SA" sz="4000" b="1" u="sng" dirty="0" smtClean="0">
                <a:solidFill>
                  <a:srgbClr val="FF0000"/>
                </a:solidFill>
                <a:latin typeface="Arabic Typesetting" pitchFamily="66" charset="-78"/>
                <a:cs typeface="Arabic Typesetting" pitchFamily="66" charset="-78"/>
              </a:rPr>
              <a:t>ذات عارفة، </a:t>
            </a:r>
            <a:r>
              <a:rPr lang="ar-SA" sz="4000" b="1" dirty="0" smtClean="0">
                <a:solidFill>
                  <a:schemeClr val="accent1">
                    <a:lumMod val="50000"/>
                  </a:schemeClr>
                </a:solidFill>
                <a:latin typeface="Arabic Typesetting" pitchFamily="66" charset="-78"/>
                <a:cs typeface="Arabic Typesetting" pitchFamily="66" charset="-78"/>
              </a:rPr>
              <a:t>والثاني هو </a:t>
            </a:r>
            <a:r>
              <a:rPr lang="ar-SA" sz="4000" b="1" u="sng" dirty="0" smtClean="0">
                <a:solidFill>
                  <a:srgbClr val="FF0000"/>
                </a:solidFill>
                <a:latin typeface="Arabic Typesetting" pitchFamily="66" charset="-78"/>
                <a:cs typeface="Arabic Typesetting" pitchFamily="66" charset="-78"/>
              </a:rPr>
              <a:t>الموضوع</a:t>
            </a:r>
            <a:r>
              <a:rPr lang="ar-SA" sz="4000" b="1" dirty="0" smtClean="0">
                <a:solidFill>
                  <a:schemeClr val="accent1">
                    <a:lumMod val="50000"/>
                  </a:schemeClr>
                </a:solidFill>
                <a:latin typeface="Arabic Typesetting" pitchFamily="66" charset="-78"/>
                <a:cs typeface="Arabic Typesetting" pitchFamily="66" charset="-78"/>
              </a:rPr>
              <a:t> الذي يُعرف</a:t>
            </a:r>
            <a:r>
              <a:rPr lang="ar-SY" sz="4000" b="1" dirty="0" smtClean="0">
                <a:solidFill>
                  <a:schemeClr val="accent1">
                    <a:lumMod val="50000"/>
                  </a:schemeClr>
                </a:solidFill>
                <a:latin typeface="Arabic Typesetting" pitchFamily="66" charset="-78"/>
                <a:cs typeface="Arabic Typesetting" pitchFamily="66" charset="-78"/>
              </a:rPr>
              <a:t>  </a:t>
            </a:r>
            <a:r>
              <a:rPr lang="ar-SA" sz="4000" b="1" dirty="0" smtClean="0">
                <a:solidFill>
                  <a:schemeClr val="accent1">
                    <a:lumMod val="50000"/>
                  </a:schemeClr>
                </a:solidFill>
                <a:latin typeface="Arabic Typesetting" pitchFamily="66" charset="-78"/>
                <a:cs typeface="Arabic Typesetting" pitchFamily="66" charset="-78"/>
              </a:rPr>
              <a:t>الذات من خلال امتلاك الإنسان العقل  والموضوع من خلال وجود موضوعات العالم </a:t>
            </a:r>
            <a:r>
              <a:rPr lang="ar-SA" sz="4000" b="1" dirty="0" err="1" smtClean="0">
                <a:solidFill>
                  <a:schemeClr val="accent1">
                    <a:lumMod val="50000"/>
                  </a:schemeClr>
                </a:solidFill>
                <a:latin typeface="Arabic Typesetting" pitchFamily="66" charset="-78"/>
                <a:cs typeface="Arabic Typesetting" pitchFamily="66" charset="-78"/>
              </a:rPr>
              <a:t>الخارجي .</a:t>
            </a:r>
            <a:endParaRPr lang="en-US" sz="4000" b="1" dirty="0" smtClean="0">
              <a:solidFill>
                <a:schemeClr val="accent1">
                  <a:lumMod val="50000"/>
                </a:schemeClr>
              </a:solidFill>
              <a:latin typeface="Arabic Typesetting" pitchFamily="66" charset="-78"/>
              <a:cs typeface="Arabic Typesetting" pitchFamily="66" charset="-78"/>
            </a:endParaRPr>
          </a:p>
          <a:p>
            <a:endParaRPr lang="ar-SY"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 name="عنصر نائب للمحتوى 3" descr="xd8ceafb04d2e60c714eaf9373f0a5e44.jpg.pagespeed.ic.aK4T1Dsbba.jpg"/>
          <p:cNvPicPr>
            <a:picLocks noGrp="1" noChangeAspect="1"/>
          </p:cNvPicPr>
          <p:nvPr>
            <p:ph idx="1"/>
          </p:nvPr>
        </p:nvPicPr>
        <p:blipFill>
          <a:blip r:embed="rId2" cstate="print"/>
          <a:stretch>
            <a:fillRect/>
          </a:stretch>
        </p:blipFill>
        <p:spPr>
          <a:xfrm>
            <a:off x="457200" y="1678835"/>
            <a:ext cx="8229600" cy="43686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nvGraphicFramePr>
        <p:xfrm>
          <a:off x="0" y="260648"/>
          <a:ext cx="9144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407</Words>
  <Application>Microsoft Office PowerPoint</Application>
  <PresentationFormat>عرض على الشاشة (3:4)‏</PresentationFormat>
  <Paragraphs>48</Paragraphs>
  <Slides>19</Slides>
  <Notes>2</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سمة Office</vt:lpstr>
      <vt:lpstr>الشريحة 1</vt:lpstr>
      <vt:lpstr>من أين أتت معرفتنا لهذه الأشياء ؟ </vt:lpstr>
      <vt:lpstr>كيف نعرف ؟ </vt:lpstr>
      <vt:lpstr>الشريحة 4</vt:lpstr>
      <vt:lpstr> معنى المعرفة:  يدل معنى المعرفة لغةً إلى عرف الشيء أي أدركه بالحواس أو غيرها.  وللمعرفة معنيان: الأول خاص والثاني عام.</vt:lpstr>
      <vt:lpstr>نشاط اشرح القول الآتي مدعماً شرحك بالأمثلة: كل علم معرفة وليس كل معرفة علم</vt:lpstr>
      <vt:lpstr>الشريحة 7</vt:lpstr>
      <vt:lpstr>الشريحة 8</vt:lpstr>
      <vt:lpstr>الشريحة 9</vt:lpstr>
      <vt:lpstr>الشريحة 10</vt:lpstr>
      <vt:lpstr>العقل هو الأداة الرئيسية للمعرفة عند أنصار المذاهب الفلسفية العقلية، يوجد في العقل مبادئ عقلية وحقائق كلية ندرك بواسطتها طبيعة الأشياء ويعد أفلاطون و ديكارت من أهم أنصار هذا الاتجاه</vt:lpstr>
      <vt:lpstr>أفكر وأتأول يقول الفيلسوف الفرنسي رينيه ديكارت : الحواس تخدع من آن لآن، ومن الأفضل أن لا تثق تماماً فيما خدعك ولو لمرة واحدة .</vt:lpstr>
      <vt:lpstr>يذهب أنصار الاتجاه التجريبي إلى أن المعارف ليست فطرية، بل يكتسبها الإنسان عن طريق التجربة من خلال الاتصال بالعالم الحسي منذ ولادته ثم تتطور مع تطور تفكيره من الحسي إلى المجرد.  ومن أبرز ممثلي الاتجاه التجريبي ( جون لوك ) .</vt:lpstr>
      <vt:lpstr>أفكر – أفسر  يرى الفيلسوف جون لوك : إن العقل في بداية الحياة يكون كالصفحة البيضاء لم ينقش عليه شيئاً ، وإن الأفكار التي تحصل تأتيه من الأفكار البسيطة أي من الحواس الظاهرة ، أو من التأمل أي من إدراك العقل لأحواله الباطنية . </vt:lpstr>
      <vt:lpstr>أجب عن الأسئلة التالية  </vt:lpstr>
      <vt:lpstr>هو نوع من المعرفة المباشرة التي لا تحتاج إلى دليل أو برهان، و له ثلاثة أنواع :</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TheJackal</dc:creator>
  <cp:lastModifiedBy>alyama</cp:lastModifiedBy>
  <cp:revision>40</cp:revision>
  <dcterms:created xsi:type="dcterms:W3CDTF">2018-10-08T19:29:55Z</dcterms:created>
  <dcterms:modified xsi:type="dcterms:W3CDTF">2018-10-09T06:49:33Z</dcterms:modified>
</cp:coreProperties>
</file>