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6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ar-SY"/>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0" autoAdjust="0"/>
    <p:restoredTop sz="94660"/>
  </p:normalViewPr>
  <p:slideViewPr>
    <p:cSldViewPr snapToGrid="0">
      <p:cViewPr varScale="1">
        <p:scale>
          <a:sx n="75" d="100"/>
          <a:sy n="75" d="100"/>
        </p:scale>
        <p:origin x="54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B46DCB-DA10-4660-8C9C-C6E0693BAC80}" type="doc">
      <dgm:prSet loTypeId="urn:microsoft.com/office/officeart/2005/8/layout/radial1" loCatId="relationship" qsTypeId="urn:microsoft.com/office/officeart/2005/8/quickstyle/simple1" qsCatId="simple" csTypeId="urn:microsoft.com/office/officeart/2005/8/colors/accent1_2" csCatId="accent1" phldr="1"/>
      <dgm:spPr/>
    </dgm:pt>
    <dgm:pt modelId="{ADDD4ECF-7D9B-4333-9B8A-CF39619F37F2}">
      <dgm:prSet/>
      <dgm:spPr>
        <a:solidFill>
          <a:schemeClr val="bg2">
            <a:lumMod val="60000"/>
            <a:lumOff val="40000"/>
          </a:schemeClr>
        </a:solidFill>
      </dgm:spPr>
      <dgm: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b="1" i="0" u="none" strike="noStrike" cap="none" normalizeH="0" baseline="0" smtClean="0">
              <a:ln>
                <a:noFill/>
              </a:ln>
              <a:solidFill>
                <a:srgbClr val="FF0000"/>
              </a:solidFill>
              <a:effectLst/>
              <a:latin typeface="Calibri" panose="020F0502020204030204" pitchFamily="34" charset="0"/>
              <a:ea typeface="Calibri" panose="020F0502020204030204" pitchFamily="34" charset="0"/>
              <a:cs typeface="Arial" panose="020B0604020202020204" pitchFamily="34" charset="0"/>
            </a:rPr>
            <a:t>أسباب الانتقال من دراسة الطبيعة للإنسان </a:t>
          </a:r>
          <a:endParaRPr kumimoji="0" lang="ar-SA"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dgm:t>
    </dgm:pt>
    <dgm:pt modelId="{E80A65CB-6542-42E6-B0EE-C019505C4D62}" type="parTrans" cxnId="{716565FD-67DF-43BF-AF9E-C5549298370F}">
      <dgm:prSet/>
      <dgm:spPr/>
      <dgm:t>
        <a:bodyPr/>
        <a:lstStyle/>
        <a:p>
          <a:pPr rtl="1"/>
          <a:endParaRPr lang="ar-SY"/>
        </a:p>
      </dgm:t>
    </dgm:pt>
    <dgm:pt modelId="{A6CB3411-12D4-4509-A8BE-1FFAD34DAA05}" type="sibTrans" cxnId="{716565FD-67DF-43BF-AF9E-C5549298370F}">
      <dgm:prSet/>
      <dgm:spPr/>
      <dgm:t>
        <a:bodyPr/>
        <a:lstStyle/>
        <a:p>
          <a:pPr rtl="1"/>
          <a:endParaRPr lang="ar-SY"/>
        </a:p>
      </dgm:t>
    </dgm:pt>
    <dgm:pt modelId="{3FB16FE9-0FBA-4A9E-BD7E-A747610155BD}">
      <dgm:prSet custT="1"/>
      <dgm:spPr>
        <a:solidFill>
          <a:schemeClr val="bg2">
            <a:lumMod val="60000"/>
            <a:lumOff val="40000"/>
          </a:schemeClr>
        </a:solidFill>
      </dgm:spPr>
      <dgm: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600" b="1" i="0" u="none" strike="noStrike" cap="none" normalizeH="0" baseline="0" dirty="0" smtClean="0">
              <a:ln>
                <a:noFill/>
              </a:ln>
              <a:solidFill>
                <a:srgbClr val="FFFF00"/>
              </a:solidFill>
              <a:effectLst/>
              <a:latin typeface="Calibri" panose="020F0502020204030204" pitchFamily="34" charset="0"/>
              <a:ea typeface="Calibri" panose="020F0502020204030204" pitchFamily="34" charset="0"/>
              <a:cs typeface="Arial" panose="020B0604020202020204" pitchFamily="34" charset="0"/>
            </a:rPr>
            <a:t>طرح السؤال حول دور الإنسان الفاعل في تطور المعرفة بفضل السفسطائيون </a:t>
          </a:r>
          <a:endParaRPr kumimoji="0" lang="ar-SA" sz="1600" b="0" i="0" u="none" strike="noStrike" cap="none" normalizeH="0" baseline="0" dirty="0" smtClean="0">
            <a:ln>
              <a:noFill/>
            </a:ln>
            <a:solidFill>
              <a:srgbClr val="FFFF00"/>
            </a:solidFill>
            <a:effectLst/>
            <a:latin typeface="Arial" panose="020B0604020202020204" pitchFamily="34" charset="0"/>
            <a:cs typeface="Arial" panose="020B0604020202020204" pitchFamily="34" charset="0"/>
          </a:endParaRPr>
        </a:p>
      </dgm:t>
    </dgm:pt>
    <dgm:pt modelId="{3F0B92ED-8687-4176-86F5-E650528A2610}" type="parTrans" cxnId="{6B63204C-23B0-45A0-AC6A-71E4FD0D3B8C}">
      <dgm:prSet/>
      <dgm:spPr/>
      <dgm:t>
        <a:bodyPr/>
        <a:lstStyle/>
        <a:p>
          <a:pPr rtl="1"/>
          <a:endParaRPr lang="ar-SY"/>
        </a:p>
      </dgm:t>
    </dgm:pt>
    <dgm:pt modelId="{CF11B92E-34DE-4900-95A2-FDA6D63045A2}" type="sibTrans" cxnId="{6B63204C-23B0-45A0-AC6A-71E4FD0D3B8C}">
      <dgm:prSet/>
      <dgm:spPr/>
      <dgm:t>
        <a:bodyPr/>
        <a:lstStyle/>
        <a:p>
          <a:pPr rtl="1"/>
          <a:endParaRPr lang="ar-SY"/>
        </a:p>
      </dgm:t>
    </dgm:pt>
    <dgm:pt modelId="{ABD8B473-E283-4A28-982E-3BF963A1E48B}">
      <dgm:prSet custT="1"/>
      <dgm:spPr>
        <a:solidFill>
          <a:schemeClr val="bg2">
            <a:lumMod val="60000"/>
            <a:lumOff val="40000"/>
          </a:schemeClr>
        </a:solidFill>
      </dgm:spPr>
      <dgm: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800" b="1" i="0" u="none" strike="noStrike" cap="none" normalizeH="0" baseline="0" dirty="0" smtClean="0">
              <a:ln>
                <a:noFill/>
              </a:ln>
              <a:solidFill>
                <a:srgbClr val="FFFF00"/>
              </a:solidFill>
              <a:effectLst/>
              <a:latin typeface="Calibri" panose="020F0502020204030204" pitchFamily="34" charset="0"/>
              <a:ea typeface="Calibri" panose="020F0502020204030204" pitchFamily="34" charset="0"/>
              <a:cs typeface="Arial" panose="020B0604020202020204" pitchFamily="34" charset="0"/>
            </a:rPr>
            <a:t>نقد سقراط للمذاهب الطبيعية السابقة </a:t>
          </a:r>
          <a:endParaRPr kumimoji="0" lang="ar-SA" sz="1800" b="0" i="0" u="none" strike="noStrike" cap="none" normalizeH="0" baseline="0" dirty="0" smtClean="0">
            <a:ln>
              <a:noFill/>
            </a:ln>
            <a:solidFill>
              <a:srgbClr val="FFFF00"/>
            </a:solidFill>
            <a:effectLst/>
            <a:latin typeface="Arial" panose="020B0604020202020204" pitchFamily="34" charset="0"/>
            <a:cs typeface="Arial" panose="020B0604020202020204" pitchFamily="34" charset="0"/>
          </a:endParaRPr>
        </a:p>
      </dgm:t>
    </dgm:pt>
    <dgm:pt modelId="{138037F0-715E-4D0B-B8CB-353FDC6963FD}" type="parTrans" cxnId="{7C93D0CF-A44F-4BE3-9B31-4F7B2F95EA40}">
      <dgm:prSet/>
      <dgm:spPr/>
      <dgm:t>
        <a:bodyPr/>
        <a:lstStyle/>
        <a:p>
          <a:pPr rtl="1"/>
          <a:endParaRPr lang="ar-SY"/>
        </a:p>
      </dgm:t>
    </dgm:pt>
    <dgm:pt modelId="{62CACC6C-EF03-4048-A4E5-B15B12E60494}" type="sibTrans" cxnId="{7C93D0CF-A44F-4BE3-9B31-4F7B2F95EA40}">
      <dgm:prSet/>
      <dgm:spPr/>
      <dgm:t>
        <a:bodyPr/>
        <a:lstStyle/>
        <a:p>
          <a:pPr rtl="1"/>
          <a:endParaRPr lang="ar-SY"/>
        </a:p>
      </dgm:t>
    </dgm:pt>
    <dgm:pt modelId="{8EA8841D-A279-4B01-AB75-57CBBE9ECB4B}">
      <dgm:prSet/>
      <dgm:spPr>
        <a:solidFill>
          <a:schemeClr val="bg2">
            <a:lumMod val="60000"/>
            <a:lumOff val="40000"/>
          </a:schemeClr>
        </a:solidFill>
      </dgm:spPr>
      <dgm: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b="1" i="0" u="none" strike="noStrike" cap="none" normalizeH="0" baseline="0" dirty="0" smtClean="0">
              <a:ln>
                <a:noFill/>
              </a:ln>
              <a:solidFill>
                <a:srgbClr val="FFFF00"/>
              </a:solidFill>
              <a:effectLst/>
              <a:latin typeface="Calibri" panose="020F0502020204030204" pitchFamily="34" charset="0"/>
              <a:ea typeface="Calibri" panose="020F0502020204030204" pitchFamily="34" charset="0"/>
              <a:cs typeface="Arial" panose="020B0604020202020204" pitchFamily="34" charset="0"/>
            </a:rPr>
            <a:t>عدم كفاية النظريات الفلسفية الطبيعية </a:t>
          </a:r>
          <a:endParaRPr kumimoji="0" lang="ar-SA" b="0" i="0" u="none" strike="noStrike" cap="none" normalizeH="0" baseline="0" dirty="0" smtClean="0">
            <a:ln>
              <a:noFill/>
            </a:ln>
            <a:solidFill>
              <a:srgbClr val="FFFF00"/>
            </a:solidFill>
            <a:effectLst/>
            <a:latin typeface="Arial" panose="020B0604020202020204" pitchFamily="34" charset="0"/>
            <a:cs typeface="Arial" panose="020B0604020202020204" pitchFamily="34" charset="0"/>
          </a:endParaRPr>
        </a:p>
      </dgm:t>
    </dgm:pt>
    <dgm:pt modelId="{714047D7-595B-4BCC-81C6-0FCF673C5BDB}" type="parTrans" cxnId="{8FDE3248-48BE-412D-9FE3-2C262848649E}">
      <dgm:prSet/>
      <dgm:spPr/>
      <dgm:t>
        <a:bodyPr/>
        <a:lstStyle/>
        <a:p>
          <a:pPr rtl="1"/>
          <a:endParaRPr lang="ar-SY"/>
        </a:p>
      </dgm:t>
    </dgm:pt>
    <dgm:pt modelId="{A3895E26-8D9D-4CED-928D-5CFD9C3FC296}" type="sibTrans" cxnId="{8FDE3248-48BE-412D-9FE3-2C262848649E}">
      <dgm:prSet/>
      <dgm:spPr/>
      <dgm:t>
        <a:bodyPr/>
        <a:lstStyle/>
        <a:p>
          <a:pPr rtl="1"/>
          <a:endParaRPr lang="ar-SY"/>
        </a:p>
      </dgm:t>
    </dgm:pt>
    <dgm:pt modelId="{5DDFE8B8-2B2A-454B-B96A-66F0A8A1D18F}">
      <dgm:prSet/>
      <dgm:spPr>
        <a:solidFill>
          <a:schemeClr val="bg2">
            <a:lumMod val="60000"/>
            <a:lumOff val="40000"/>
          </a:schemeClr>
        </a:solidFill>
      </dgm:spPr>
      <dgm: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b="1" i="0" u="none" strike="noStrike" cap="none" normalizeH="0" baseline="0" dirty="0" smtClean="0">
              <a:ln>
                <a:noFill/>
              </a:ln>
              <a:solidFill>
                <a:srgbClr val="FFFF00"/>
              </a:solidFill>
              <a:effectLst/>
              <a:latin typeface="Calibri" panose="020F0502020204030204" pitchFamily="34" charset="0"/>
              <a:ea typeface="Calibri" panose="020F0502020204030204" pitchFamily="34" charset="0"/>
              <a:cs typeface="Arial" panose="020B0604020202020204" pitchFamily="34" charset="0"/>
            </a:rPr>
            <a:t>تعاظم دور الفلسفة في فهم الحياة والكون </a:t>
          </a:r>
          <a:endParaRPr kumimoji="0" lang="ar-SA" b="1" i="0" u="none" strike="noStrike" cap="none" normalizeH="0" baseline="0" dirty="0" smtClean="0">
            <a:ln>
              <a:noFill/>
            </a:ln>
            <a:solidFill>
              <a:srgbClr val="FFFF00"/>
            </a:solidFill>
            <a:effectLst/>
            <a:latin typeface="Arial" panose="020B0604020202020204" pitchFamily="34" charset="0"/>
            <a:cs typeface="Arial" panose="020B0604020202020204" pitchFamily="34" charset="0"/>
          </a:endParaRPr>
        </a:p>
      </dgm:t>
    </dgm:pt>
    <dgm:pt modelId="{6F240013-75A3-4DDE-8648-016226D8CDD7}" type="parTrans" cxnId="{DA62FFF6-B31B-4E94-80C2-927E9C27906E}">
      <dgm:prSet/>
      <dgm:spPr/>
      <dgm:t>
        <a:bodyPr/>
        <a:lstStyle/>
        <a:p>
          <a:pPr rtl="1"/>
          <a:endParaRPr lang="ar-SY"/>
        </a:p>
      </dgm:t>
    </dgm:pt>
    <dgm:pt modelId="{2F545DAC-78B2-4217-A2BD-3DC6F612D2F3}" type="sibTrans" cxnId="{DA62FFF6-B31B-4E94-80C2-927E9C27906E}">
      <dgm:prSet/>
      <dgm:spPr/>
      <dgm:t>
        <a:bodyPr/>
        <a:lstStyle/>
        <a:p>
          <a:pPr rtl="1"/>
          <a:endParaRPr lang="ar-SY"/>
        </a:p>
      </dgm:t>
    </dgm:pt>
    <dgm:pt modelId="{9F4100C4-FEA8-4239-A4A8-43CB963703CC}">
      <dgm:prSet/>
      <dgm:spPr>
        <a:solidFill>
          <a:schemeClr val="bg2">
            <a:lumMod val="60000"/>
            <a:lumOff val="40000"/>
          </a:schemeClr>
        </a:solidFill>
      </dgm:spPr>
      <dgm: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b="1" i="0" u="none" strike="noStrike" cap="none" normalizeH="0" baseline="0" dirty="0" smtClean="0">
              <a:ln>
                <a:noFill/>
              </a:ln>
              <a:solidFill>
                <a:srgbClr val="FFFF00"/>
              </a:solidFill>
              <a:effectLst/>
              <a:latin typeface="Calibri" panose="020F0502020204030204" pitchFamily="34" charset="0"/>
              <a:ea typeface="Calibri" panose="020F0502020204030204" pitchFamily="34" charset="0"/>
              <a:cs typeface="Arial" panose="020B0604020202020204" pitchFamily="34" charset="0"/>
            </a:rPr>
            <a:t>تطور الجدل والخطابة بوصفها أدوات هامة لتوضيح الأفكار </a:t>
          </a:r>
          <a:endParaRPr kumimoji="0" lang="ar-SA" b="1" i="0" u="none" strike="noStrike" cap="none" normalizeH="0" baseline="0" dirty="0" smtClean="0">
            <a:ln>
              <a:noFill/>
            </a:ln>
            <a:solidFill>
              <a:srgbClr val="FFFF00"/>
            </a:solidFill>
            <a:effectLst/>
            <a:latin typeface="Arial" panose="020B0604020202020204" pitchFamily="34" charset="0"/>
            <a:cs typeface="Arial" panose="020B0604020202020204" pitchFamily="34" charset="0"/>
          </a:endParaRPr>
        </a:p>
      </dgm:t>
    </dgm:pt>
    <dgm:pt modelId="{0503127D-4264-4A4C-B86D-81FF9FBBF34C}" type="parTrans" cxnId="{C9015767-3235-408E-A7C0-551EFF21310D}">
      <dgm:prSet/>
      <dgm:spPr/>
      <dgm:t>
        <a:bodyPr/>
        <a:lstStyle/>
        <a:p>
          <a:pPr rtl="1"/>
          <a:endParaRPr lang="ar-SY"/>
        </a:p>
      </dgm:t>
    </dgm:pt>
    <dgm:pt modelId="{39014C63-5B15-4918-8F5C-45ED5B9EAC13}" type="sibTrans" cxnId="{C9015767-3235-408E-A7C0-551EFF21310D}">
      <dgm:prSet/>
      <dgm:spPr/>
      <dgm:t>
        <a:bodyPr/>
        <a:lstStyle/>
        <a:p>
          <a:pPr rtl="1"/>
          <a:endParaRPr lang="ar-SY"/>
        </a:p>
      </dgm:t>
    </dgm:pt>
    <dgm:pt modelId="{E021F9AF-728D-42B1-8773-6C26E33F9B95}" type="pres">
      <dgm:prSet presAssocID="{4EB46DCB-DA10-4660-8C9C-C6E0693BAC80}" presName="cycle" presStyleCnt="0">
        <dgm:presLayoutVars>
          <dgm:chMax val="1"/>
          <dgm:dir/>
          <dgm:animLvl val="ctr"/>
          <dgm:resizeHandles val="exact"/>
        </dgm:presLayoutVars>
      </dgm:prSet>
      <dgm:spPr/>
    </dgm:pt>
    <dgm:pt modelId="{0C6D99C9-6448-412E-B5E6-24EAD5F8CBD0}" type="pres">
      <dgm:prSet presAssocID="{ADDD4ECF-7D9B-4333-9B8A-CF39619F37F2}" presName="centerShape" presStyleLbl="node0" presStyleIdx="0" presStyleCnt="1"/>
      <dgm:spPr/>
      <dgm:t>
        <a:bodyPr/>
        <a:lstStyle/>
        <a:p>
          <a:pPr rtl="1"/>
          <a:endParaRPr lang="ar-SY"/>
        </a:p>
      </dgm:t>
    </dgm:pt>
    <dgm:pt modelId="{2A8C85FD-C196-4D27-8463-7658E1832449}" type="pres">
      <dgm:prSet presAssocID="{3F0B92ED-8687-4176-86F5-E650528A2610}" presName="Name9" presStyleLbl="parChTrans1D2" presStyleIdx="0" presStyleCnt="5"/>
      <dgm:spPr/>
      <dgm:t>
        <a:bodyPr/>
        <a:lstStyle/>
        <a:p>
          <a:pPr rtl="1"/>
          <a:endParaRPr lang="ar-SY"/>
        </a:p>
      </dgm:t>
    </dgm:pt>
    <dgm:pt modelId="{75BDFF6D-4596-4F7E-B49F-A09194696025}" type="pres">
      <dgm:prSet presAssocID="{3F0B92ED-8687-4176-86F5-E650528A2610}" presName="connTx" presStyleLbl="parChTrans1D2" presStyleIdx="0" presStyleCnt="5"/>
      <dgm:spPr/>
      <dgm:t>
        <a:bodyPr/>
        <a:lstStyle/>
        <a:p>
          <a:pPr rtl="1"/>
          <a:endParaRPr lang="ar-SY"/>
        </a:p>
      </dgm:t>
    </dgm:pt>
    <dgm:pt modelId="{0190FC4A-D42D-46B4-A243-C98DD25A6650}" type="pres">
      <dgm:prSet presAssocID="{3FB16FE9-0FBA-4A9E-BD7E-A747610155BD}" presName="node" presStyleLbl="node1" presStyleIdx="0" presStyleCnt="5" custScaleX="122383">
        <dgm:presLayoutVars>
          <dgm:bulletEnabled val="1"/>
        </dgm:presLayoutVars>
      </dgm:prSet>
      <dgm:spPr/>
      <dgm:t>
        <a:bodyPr/>
        <a:lstStyle/>
        <a:p>
          <a:pPr rtl="1"/>
          <a:endParaRPr lang="ar-SY"/>
        </a:p>
      </dgm:t>
    </dgm:pt>
    <dgm:pt modelId="{AF306626-AA69-41DE-B7A9-69D911FE07BB}" type="pres">
      <dgm:prSet presAssocID="{138037F0-715E-4D0B-B8CB-353FDC6963FD}" presName="Name9" presStyleLbl="parChTrans1D2" presStyleIdx="1" presStyleCnt="5"/>
      <dgm:spPr/>
      <dgm:t>
        <a:bodyPr/>
        <a:lstStyle/>
        <a:p>
          <a:pPr rtl="1"/>
          <a:endParaRPr lang="ar-SY"/>
        </a:p>
      </dgm:t>
    </dgm:pt>
    <dgm:pt modelId="{0EF31C2F-078C-4766-95E0-B999FB91AE77}" type="pres">
      <dgm:prSet presAssocID="{138037F0-715E-4D0B-B8CB-353FDC6963FD}" presName="connTx" presStyleLbl="parChTrans1D2" presStyleIdx="1" presStyleCnt="5"/>
      <dgm:spPr/>
      <dgm:t>
        <a:bodyPr/>
        <a:lstStyle/>
        <a:p>
          <a:pPr rtl="1"/>
          <a:endParaRPr lang="ar-SY"/>
        </a:p>
      </dgm:t>
    </dgm:pt>
    <dgm:pt modelId="{24159103-F6CB-4DFC-A4F8-95D469752934}" type="pres">
      <dgm:prSet presAssocID="{ABD8B473-E283-4A28-982E-3BF963A1E48B}" presName="node" presStyleLbl="node1" presStyleIdx="1" presStyleCnt="5" custScaleX="117756">
        <dgm:presLayoutVars>
          <dgm:bulletEnabled val="1"/>
        </dgm:presLayoutVars>
      </dgm:prSet>
      <dgm:spPr/>
      <dgm:t>
        <a:bodyPr/>
        <a:lstStyle/>
        <a:p>
          <a:pPr rtl="1"/>
          <a:endParaRPr lang="ar-SY"/>
        </a:p>
      </dgm:t>
    </dgm:pt>
    <dgm:pt modelId="{7035FCE2-95C1-445B-B6F1-E0C4BA07A849}" type="pres">
      <dgm:prSet presAssocID="{714047D7-595B-4BCC-81C6-0FCF673C5BDB}" presName="Name9" presStyleLbl="parChTrans1D2" presStyleIdx="2" presStyleCnt="5"/>
      <dgm:spPr/>
      <dgm:t>
        <a:bodyPr/>
        <a:lstStyle/>
        <a:p>
          <a:pPr rtl="1"/>
          <a:endParaRPr lang="ar-SY"/>
        </a:p>
      </dgm:t>
    </dgm:pt>
    <dgm:pt modelId="{C4D5C2F8-A6BC-4083-B93B-63F1C85BCD36}" type="pres">
      <dgm:prSet presAssocID="{714047D7-595B-4BCC-81C6-0FCF673C5BDB}" presName="connTx" presStyleLbl="parChTrans1D2" presStyleIdx="2" presStyleCnt="5"/>
      <dgm:spPr/>
      <dgm:t>
        <a:bodyPr/>
        <a:lstStyle/>
        <a:p>
          <a:pPr rtl="1"/>
          <a:endParaRPr lang="ar-SY"/>
        </a:p>
      </dgm:t>
    </dgm:pt>
    <dgm:pt modelId="{373A7D62-C402-45D2-BFF7-3A415DFFA397}" type="pres">
      <dgm:prSet presAssocID="{8EA8841D-A279-4B01-AB75-57CBBE9ECB4B}" presName="node" presStyleLbl="node1" presStyleIdx="2" presStyleCnt="5" custScaleX="125774">
        <dgm:presLayoutVars>
          <dgm:bulletEnabled val="1"/>
        </dgm:presLayoutVars>
      </dgm:prSet>
      <dgm:spPr/>
      <dgm:t>
        <a:bodyPr/>
        <a:lstStyle/>
        <a:p>
          <a:pPr rtl="1"/>
          <a:endParaRPr lang="ar-SY"/>
        </a:p>
      </dgm:t>
    </dgm:pt>
    <dgm:pt modelId="{97FD41EB-2B6C-4E9D-986E-AC7FB448AECD}" type="pres">
      <dgm:prSet presAssocID="{6F240013-75A3-4DDE-8648-016226D8CDD7}" presName="Name9" presStyleLbl="parChTrans1D2" presStyleIdx="3" presStyleCnt="5"/>
      <dgm:spPr/>
      <dgm:t>
        <a:bodyPr/>
        <a:lstStyle/>
        <a:p>
          <a:pPr rtl="1"/>
          <a:endParaRPr lang="ar-SY"/>
        </a:p>
      </dgm:t>
    </dgm:pt>
    <dgm:pt modelId="{E0104DAF-B301-4A00-9E19-801FB24CE9F7}" type="pres">
      <dgm:prSet presAssocID="{6F240013-75A3-4DDE-8648-016226D8CDD7}" presName="connTx" presStyleLbl="parChTrans1D2" presStyleIdx="3" presStyleCnt="5"/>
      <dgm:spPr/>
      <dgm:t>
        <a:bodyPr/>
        <a:lstStyle/>
        <a:p>
          <a:pPr rtl="1"/>
          <a:endParaRPr lang="ar-SY"/>
        </a:p>
      </dgm:t>
    </dgm:pt>
    <dgm:pt modelId="{A8960BD9-AF19-4AB7-B8C8-D685162EE7B6}" type="pres">
      <dgm:prSet presAssocID="{5DDFE8B8-2B2A-454B-B96A-66F0A8A1D18F}" presName="node" presStyleLbl="node1" presStyleIdx="3" presStyleCnt="5" custScaleX="123133">
        <dgm:presLayoutVars>
          <dgm:bulletEnabled val="1"/>
        </dgm:presLayoutVars>
      </dgm:prSet>
      <dgm:spPr/>
      <dgm:t>
        <a:bodyPr/>
        <a:lstStyle/>
        <a:p>
          <a:pPr rtl="1"/>
          <a:endParaRPr lang="ar-SY"/>
        </a:p>
      </dgm:t>
    </dgm:pt>
    <dgm:pt modelId="{D76BD348-5723-4581-8399-3F73CEDB0E73}" type="pres">
      <dgm:prSet presAssocID="{0503127D-4264-4A4C-B86D-81FF9FBBF34C}" presName="Name9" presStyleLbl="parChTrans1D2" presStyleIdx="4" presStyleCnt="5"/>
      <dgm:spPr/>
      <dgm:t>
        <a:bodyPr/>
        <a:lstStyle/>
        <a:p>
          <a:pPr rtl="1"/>
          <a:endParaRPr lang="ar-SY"/>
        </a:p>
      </dgm:t>
    </dgm:pt>
    <dgm:pt modelId="{01D82AF9-87E1-4743-B86A-E6EB21F547CC}" type="pres">
      <dgm:prSet presAssocID="{0503127D-4264-4A4C-B86D-81FF9FBBF34C}" presName="connTx" presStyleLbl="parChTrans1D2" presStyleIdx="4" presStyleCnt="5"/>
      <dgm:spPr/>
      <dgm:t>
        <a:bodyPr/>
        <a:lstStyle/>
        <a:p>
          <a:pPr rtl="1"/>
          <a:endParaRPr lang="ar-SY"/>
        </a:p>
      </dgm:t>
    </dgm:pt>
    <dgm:pt modelId="{4CD0E4B8-BD75-43CF-89A5-CB89B8529FC0}" type="pres">
      <dgm:prSet presAssocID="{9F4100C4-FEA8-4239-A4A8-43CB963703CC}" presName="node" presStyleLbl="node1" presStyleIdx="4" presStyleCnt="5" custScaleX="135662">
        <dgm:presLayoutVars>
          <dgm:bulletEnabled val="1"/>
        </dgm:presLayoutVars>
      </dgm:prSet>
      <dgm:spPr/>
      <dgm:t>
        <a:bodyPr/>
        <a:lstStyle/>
        <a:p>
          <a:pPr rtl="1"/>
          <a:endParaRPr lang="ar-SY"/>
        </a:p>
      </dgm:t>
    </dgm:pt>
  </dgm:ptLst>
  <dgm:cxnLst>
    <dgm:cxn modelId="{F541AEF2-88A3-4C2E-BC57-40654F02B676}" type="presOf" srcId="{6F240013-75A3-4DDE-8648-016226D8CDD7}" destId="{E0104DAF-B301-4A00-9E19-801FB24CE9F7}" srcOrd="1" destOrd="0" presId="urn:microsoft.com/office/officeart/2005/8/layout/radial1"/>
    <dgm:cxn modelId="{B65CC81B-A863-4C58-BD0A-4C89A72CA9CD}" type="presOf" srcId="{138037F0-715E-4D0B-B8CB-353FDC6963FD}" destId="{AF306626-AA69-41DE-B7A9-69D911FE07BB}" srcOrd="0" destOrd="0" presId="urn:microsoft.com/office/officeart/2005/8/layout/radial1"/>
    <dgm:cxn modelId="{C9015767-3235-408E-A7C0-551EFF21310D}" srcId="{ADDD4ECF-7D9B-4333-9B8A-CF39619F37F2}" destId="{9F4100C4-FEA8-4239-A4A8-43CB963703CC}" srcOrd="4" destOrd="0" parTransId="{0503127D-4264-4A4C-B86D-81FF9FBBF34C}" sibTransId="{39014C63-5B15-4918-8F5C-45ED5B9EAC13}"/>
    <dgm:cxn modelId="{3D6F66A6-447E-444A-BA15-045E6126362A}" type="presOf" srcId="{3F0B92ED-8687-4176-86F5-E650528A2610}" destId="{2A8C85FD-C196-4D27-8463-7658E1832449}" srcOrd="0" destOrd="0" presId="urn:microsoft.com/office/officeart/2005/8/layout/radial1"/>
    <dgm:cxn modelId="{F9786129-F176-49E9-A85B-D6139A320F4E}" type="presOf" srcId="{0503127D-4264-4A4C-B86D-81FF9FBBF34C}" destId="{D76BD348-5723-4581-8399-3F73CEDB0E73}" srcOrd="0" destOrd="0" presId="urn:microsoft.com/office/officeart/2005/8/layout/radial1"/>
    <dgm:cxn modelId="{8FDE3248-48BE-412D-9FE3-2C262848649E}" srcId="{ADDD4ECF-7D9B-4333-9B8A-CF39619F37F2}" destId="{8EA8841D-A279-4B01-AB75-57CBBE9ECB4B}" srcOrd="2" destOrd="0" parTransId="{714047D7-595B-4BCC-81C6-0FCF673C5BDB}" sibTransId="{A3895E26-8D9D-4CED-928D-5CFD9C3FC296}"/>
    <dgm:cxn modelId="{7ECC41A7-C567-4D6D-8E37-53CBCD27624A}" type="presOf" srcId="{ADDD4ECF-7D9B-4333-9B8A-CF39619F37F2}" destId="{0C6D99C9-6448-412E-B5E6-24EAD5F8CBD0}" srcOrd="0" destOrd="0" presId="urn:microsoft.com/office/officeart/2005/8/layout/radial1"/>
    <dgm:cxn modelId="{DA62FFF6-B31B-4E94-80C2-927E9C27906E}" srcId="{ADDD4ECF-7D9B-4333-9B8A-CF39619F37F2}" destId="{5DDFE8B8-2B2A-454B-B96A-66F0A8A1D18F}" srcOrd="3" destOrd="0" parTransId="{6F240013-75A3-4DDE-8648-016226D8CDD7}" sibTransId="{2F545DAC-78B2-4217-A2BD-3DC6F612D2F3}"/>
    <dgm:cxn modelId="{64DB755A-AA60-448F-BE2C-155D745FE2A9}" type="presOf" srcId="{4EB46DCB-DA10-4660-8C9C-C6E0693BAC80}" destId="{E021F9AF-728D-42B1-8773-6C26E33F9B95}" srcOrd="0" destOrd="0" presId="urn:microsoft.com/office/officeart/2005/8/layout/radial1"/>
    <dgm:cxn modelId="{716565FD-67DF-43BF-AF9E-C5549298370F}" srcId="{4EB46DCB-DA10-4660-8C9C-C6E0693BAC80}" destId="{ADDD4ECF-7D9B-4333-9B8A-CF39619F37F2}" srcOrd="0" destOrd="0" parTransId="{E80A65CB-6542-42E6-B0EE-C019505C4D62}" sibTransId="{A6CB3411-12D4-4509-A8BE-1FFAD34DAA05}"/>
    <dgm:cxn modelId="{E8A8611B-7CA1-42A8-87FA-9ADA60B0911B}" type="presOf" srcId="{6F240013-75A3-4DDE-8648-016226D8CDD7}" destId="{97FD41EB-2B6C-4E9D-986E-AC7FB448AECD}" srcOrd="0" destOrd="0" presId="urn:microsoft.com/office/officeart/2005/8/layout/radial1"/>
    <dgm:cxn modelId="{6B63204C-23B0-45A0-AC6A-71E4FD0D3B8C}" srcId="{ADDD4ECF-7D9B-4333-9B8A-CF39619F37F2}" destId="{3FB16FE9-0FBA-4A9E-BD7E-A747610155BD}" srcOrd="0" destOrd="0" parTransId="{3F0B92ED-8687-4176-86F5-E650528A2610}" sibTransId="{CF11B92E-34DE-4900-95A2-FDA6D63045A2}"/>
    <dgm:cxn modelId="{1D133FDE-CF2A-43C9-A79A-382563C3DAC0}" type="presOf" srcId="{3FB16FE9-0FBA-4A9E-BD7E-A747610155BD}" destId="{0190FC4A-D42D-46B4-A243-C98DD25A6650}" srcOrd="0" destOrd="0" presId="urn:microsoft.com/office/officeart/2005/8/layout/radial1"/>
    <dgm:cxn modelId="{C74A21E4-FA4C-44B1-B4AD-41FC26051BE8}" type="presOf" srcId="{0503127D-4264-4A4C-B86D-81FF9FBBF34C}" destId="{01D82AF9-87E1-4743-B86A-E6EB21F547CC}" srcOrd="1" destOrd="0" presId="urn:microsoft.com/office/officeart/2005/8/layout/radial1"/>
    <dgm:cxn modelId="{2453D8C8-7754-4112-B580-5F3F092D6AEA}" type="presOf" srcId="{9F4100C4-FEA8-4239-A4A8-43CB963703CC}" destId="{4CD0E4B8-BD75-43CF-89A5-CB89B8529FC0}" srcOrd="0" destOrd="0" presId="urn:microsoft.com/office/officeart/2005/8/layout/radial1"/>
    <dgm:cxn modelId="{72E30F6D-9E97-4603-BDFE-39749BC26990}" type="presOf" srcId="{714047D7-595B-4BCC-81C6-0FCF673C5BDB}" destId="{C4D5C2F8-A6BC-4083-B93B-63F1C85BCD36}" srcOrd="1" destOrd="0" presId="urn:microsoft.com/office/officeart/2005/8/layout/radial1"/>
    <dgm:cxn modelId="{7C93D0CF-A44F-4BE3-9B31-4F7B2F95EA40}" srcId="{ADDD4ECF-7D9B-4333-9B8A-CF39619F37F2}" destId="{ABD8B473-E283-4A28-982E-3BF963A1E48B}" srcOrd="1" destOrd="0" parTransId="{138037F0-715E-4D0B-B8CB-353FDC6963FD}" sibTransId="{62CACC6C-EF03-4048-A4E5-B15B12E60494}"/>
    <dgm:cxn modelId="{B4F71103-E8EB-4407-844C-90C2214728E7}" type="presOf" srcId="{5DDFE8B8-2B2A-454B-B96A-66F0A8A1D18F}" destId="{A8960BD9-AF19-4AB7-B8C8-D685162EE7B6}" srcOrd="0" destOrd="0" presId="urn:microsoft.com/office/officeart/2005/8/layout/radial1"/>
    <dgm:cxn modelId="{125E87C8-9C81-409B-A8F0-2E8F4D797416}" type="presOf" srcId="{138037F0-715E-4D0B-B8CB-353FDC6963FD}" destId="{0EF31C2F-078C-4766-95E0-B999FB91AE77}" srcOrd="1" destOrd="0" presId="urn:microsoft.com/office/officeart/2005/8/layout/radial1"/>
    <dgm:cxn modelId="{E301FDA3-D6A2-4A13-991C-F68281429BAC}" type="presOf" srcId="{ABD8B473-E283-4A28-982E-3BF963A1E48B}" destId="{24159103-F6CB-4DFC-A4F8-95D469752934}" srcOrd="0" destOrd="0" presId="urn:microsoft.com/office/officeart/2005/8/layout/radial1"/>
    <dgm:cxn modelId="{120C190C-5216-4652-B158-B283F8CEC3BE}" type="presOf" srcId="{714047D7-595B-4BCC-81C6-0FCF673C5BDB}" destId="{7035FCE2-95C1-445B-B6F1-E0C4BA07A849}" srcOrd="0" destOrd="0" presId="urn:microsoft.com/office/officeart/2005/8/layout/radial1"/>
    <dgm:cxn modelId="{CBAD43CD-AD2B-4567-961B-E7605F626739}" type="presOf" srcId="{3F0B92ED-8687-4176-86F5-E650528A2610}" destId="{75BDFF6D-4596-4F7E-B49F-A09194696025}" srcOrd="1" destOrd="0" presId="urn:microsoft.com/office/officeart/2005/8/layout/radial1"/>
    <dgm:cxn modelId="{1C9B6CA3-5A5A-42D6-994C-2D4E755A887E}" type="presOf" srcId="{8EA8841D-A279-4B01-AB75-57CBBE9ECB4B}" destId="{373A7D62-C402-45D2-BFF7-3A415DFFA397}" srcOrd="0" destOrd="0" presId="urn:microsoft.com/office/officeart/2005/8/layout/radial1"/>
    <dgm:cxn modelId="{FCD852EF-9007-4F43-A2F8-1D6947D0E2DA}" type="presParOf" srcId="{E021F9AF-728D-42B1-8773-6C26E33F9B95}" destId="{0C6D99C9-6448-412E-B5E6-24EAD5F8CBD0}" srcOrd="0" destOrd="0" presId="urn:microsoft.com/office/officeart/2005/8/layout/radial1"/>
    <dgm:cxn modelId="{E372A1B6-497A-4EFF-AE01-E971808491AA}" type="presParOf" srcId="{E021F9AF-728D-42B1-8773-6C26E33F9B95}" destId="{2A8C85FD-C196-4D27-8463-7658E1832449}" srcOrd="1" destOrd="0" presId="urn:microsoft.com/office/officeart/2005/8/layout/radial1"/>
    <dgm:cxn modelId="{550CCB1B-94F3-4FCC-8602-9374C14E2E77}" type="presParOf" srcId="{2A8C85FD-C196-4D27-8463-7658E1832449}" destId="{75BDFF6D-4596-4F7E-B49F-A09194696025}" srcOrd="0" destOrd="0" presId="urn:microsoft.com/office/officeart/2005/8/layout/radial1"/>
    <dgm:cxn modelId="{E90E78BB-95F3-4EE4-9C3F-360721F352E0}" type="presParOf" srcId="{E021F9AF-728D-42B1-8773-6C26E33F9B95}" destId="{0190FC4A-D42D-46B4-A243-C98DD25A6650}" srcOrd="2" destOrd="0" presId="urn:microsoft.com/office/officeart/2005/8/layout/radial1"/>
    <dgm:cxn modelId="{F3796AC7-ABED-471C-A9E2-D287962F2505}" type="presParOf" srcId="{E021F9AF-728D-42B1-8773-6C26E33F9B95}" destId="{AF306626-AA69-41DE-B7A9-69D911FE07BB}" srcOrd="3" destOrd="0" presId="urn:microsoft.com/office/officeart/2005/8/layout/radial1"/>
    <dgm:cxn modelId="{F1A94EC0-BB93-4E4C-8803-39068323E8BD}" type="presParOf" srcId="{AF306626-AA69-41DE-B7A9-69D911FE07BB}" destId="{0EF31C2F-078C-4766-95E0-B999FB91AE77}" srcOrd="0" destOrd="0" presId="urn:microsoft.com/office/officeart/2005/8/layout/radial1"/>
    <dgm:cxn modelId="{38E794FD-2001-4D16-A809-322DBFEF3A84}" type="presParOf" srcId="{E021F9AF-728D-42B1-8773-6C26E33F9B95}" destId="{24159103-F6CB-4DFC-A4F8-95D469752934}" srcOrd="4" destOrd="0" presId="urn:microsoft.com/office/officeart/2005/8/layout/radial1"/>
    <dgm:cxn modelId="{C22F4064-EEAB-4BAE-8373-4010D0FFDE29}" type="presParOf" srcId="{E021F9AF-728D-42B1-8773-6C26E33F9B95}" destId="{7035FCE2-95C1-445B-B6F1-E0C4BA07A849}" srcOrd="5" destOrd="0" presId="urn:microsoft.com/office/officeart/2005/8/layout/radial1"/>
    <dgm:cxn modelId="{7322444A-3CE1-4D62-AE64-F058DA4FD477}" type="presParOf" srcId="{7035FCE2-95C1-445B-B6F1-E0C4BA07A849}" destId="{C4D5C2F8-A6BC-4083-B93B-63F1C85BCD36}" srcOrd="0" destOrd="0" presId="urn:microsoft.com/office/officeart/2005/8/layout/radial1"/>
    <dgm:cxn modelId="{84BE714A-9DA2-4BC3-B528-E0161571106B}" type="presParOf" srcId="{E021F9AF-728D-42B1-8773-6C26E33F9B95}" destId="{373A7D62-C402-45D2-BFF7-3A415DFFA397}" srcOrd="6" destOrd="0" presId="urn:microsoft.com/office/officeart/2005/8/layout/radial1"/>
    <dgm:cxn modelId="{9F42BD69-B864-4327-80B6-7FE797BC9BED}" type="presParOf" srcId="{E021F9AF-728D-42B1-8773-6C26E33F9B95}" destId="{97FD41EB-2B6C-4E9D-986E-AC7FB448AECD}" srcOrd="7" destOrd="0" presId="urn:microsoft.com/office/officeart/2005/8/layout/radial1"/>
    <dgm:cxn modelId="{5CD3E848-1CE2-4C2F-A55B-D0B361371BE4}" type="presParOf" srcId="{97FD41EB-2B6C-4E9D-986E-AC7FB448AECD}" destId="{E0104DAF-B301-4A00-9E19-801FB24CE9F7}" srcOrd="0" destOrd="0" presId="urn:microsoft.com/office/officeart/2005/8/layout/radial1"/>
    <dgm:cxn modelId="{0572D566-F2E7-4385-BB4C-9DF97715A253}" type="presParOf" srcId="{E021F9AF-728D-42B1-8773-6C26E33F9B95}" destId="{A8960BD9-AF19-4AB7-B8C8-D685162EE7B6}" srcOrd="8" destOrd="0" presId="urn:microsoft.com/office/officeart/2005/8/layout/radial1"/>
    <dgm:cxn modelId="{B91AA731-075D-4FD2-96F2-BEEF4A58D494}" type="presParOf" srcId="{E021F9AF-728D-42B1-8773-6C26E33F9B95}" destId="{D76BD348-5723-4581-8399-3F73CEDB0E73}" srcOrd="9" destOrd="0" presId="urn:microsoft.com/office/officeart/2005/8/layout/radial1"/>
    <dgm:cxn modelId="{9560371E-6E4F-4961-804B-4FB1619F308D}" type="presParOf" srcId="{D76BD348-5723-4581-8399-3F73CEDB0E73}" destId="{01D82AF9-87E1-4743-B86A-E6EB21F547CC}" srcOrd="0" destOrd="0" presId="urn:microsoft.com/office/officeart/2005/8/layout/radial1"/>
    <dgm:cxn modelId="{0FF87CB9-8010-4638-BD25-4184137EA420}" type="presParOf" srcId="{E021F9AF-728D-42B1-8773-6C26E33F9B95}" destId="{4CD0E4B8-BD75-43CF-89A5-CB89B8529FC0}" srcOrd="10"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A340626-98C5-49A6-BFB1-5772EEEEB0D1}" type="doc">
      <dgm:prSet loTypeId="urn:microsoft.com/office/officeart/2005/8/layout/pyramid1" loCatId="pyramid" qsTypeId="urn:microsoft.com/office/officeart/2005/8/quickstyle/simple1" qsCatId="simple" csTypeId="urn:microsoft.com/office/officeart/2005/8/colors/accent1_2" csCatId="accent1" phldr="1"/>
      <dgm:spPr/>
    </dgm:pt>
    <dgm:pt modelId="{C0B2917A-9EB1-44B6-8F1F-9A705AB70AC1}">
      <dgm:prSet phldrT="[نص]" custT="1"/>
      <dgm:spPr/>
      <dgm:t>
        <a:bodyPr/>
        <a:lstStyle/>
        <a:p>
          <a:pPr rtl="1"/>
          <a:r>
            <a:rPr lang="ar-SY" sz="1800" dirty="0" smtClean="0"/>
            <a:t>الخير</a:t>
          </a:r>
          <a:endParaRPr lang="ar-SY" sz="1800" dirty="0"/>
        </a:p>
      </dgm:t>
    </dgm:pt>
    <dgm:pt modelId="{BC602F38-A689-434F-9984-5B3269BE0804}" type="parTrans" cxnId="{788EF795-A4EB-40FB-BA4D-EEB8527C795F}">
      <dgm:prSet/>
      <dgm:spPr/>
      <dgm:t>
        <a:bodyPr/>
        <a:lstStyle/>
        <a:p>
          <a:pPr rtl="1"/>
          <a:endParaRPr lang="ar-SY"/>
        </a:p>
      </dgm:t>
    </dgm:pt>
    <dgm:pt modelId="{D900B5CF-9797-4E49-9178-38DB7A89D1E3}" type="sibTrans" cxnId="{788EF795-A4EB-40FB-BA4D-EEB8527C795F}">
      <dgm:prSet/>
      <dgm:spPr/>
      <dgm:t>
        <a:bodyPr/>
        <a:lstStyle/>
        <a:p>
          <a:pPr rtl="1"/>
          <a:endParaRPr lang="ar-SY"/>
        </a:p>
      </dgm:t>
    </dgm:pt>
    <dgm:pt modelId="{9A1F5C39-79EB-456F-BAE2-CB0113DC4BF8}">
      <dgm:prSet phldrT="[نص]" custT="1"/>
      <dgm:spPr/>
      <dgm:t>
        <a:bodyPr/>
        <a:lstStyle/>
        <a:p>
          <a:pPr rtl="1"/>
          <a:r>
            <a:rPr lang="ar-SY" sz="2000" dirty="0" smtClean="0"/>
            <a:t>الحق</a:t>
          </a:r>
          <a:endParaRPr lang="ar-SY" sz="2000" dirty="0"/>
        </a:p>
      </dgm:t>
    </dgm:pt>
    <dgm:pt modelId="{710CAAF1-C2A2-4F3C-98AE-B5B6137999E7}" type="parTrans" cxnId="{DA041E37-57D4-41DF-801D-2153FF68A597}">
      <dgm:prSet/>
      <dgm:spPr/>
      <dgm:t>
        <a:bodyPr/>
        <a:lstStyle/>
        <a:p>
          <a:pPr rtl="1"/>
          <a:endParaRPr lang="ar-SY"/>
        </a:p>
      </dgm:t>
    </dgm:pt>
    <dgm:pt modelId="{AB0CDD75-75CC-463B-BE0B-B2EACCB723DC}" type="sibTrans" cxnId="{DA041E37-57D4-41DF-801D-2153FF68A597}">
      <dgm:prSet/>
      <dgm:spPr/>
      <dgm:t>
        <a:bodyPr/>
        <a:lstStyle/>
        <a:p>
          <a:pPr rtl="1"/>
          <a:endParaRPr lang="ar-SY"/>
        </a:p>
      </dgm:t>
    </dgm:pt>
    <dgm:pt modelId="{14EB22F8-DC61-49A5-9BB2-621C18761F0A}">
      <dgm:prSet phldrT="[نص]" custT="1"/>
      <dgm:spPr/>
      <dgm:t>
        <a:bodyPr/>
        <a:lstStyle/>
        <a:p>
          <a:pPr rtl="1"/>
          <a:r>
            <a:rPr lang="ar-SY" sz="1800" dirty="0" smtClean="0"/>
            <a:t>الجمال</a:t>
          </a:r>
          <a:endParaRPr lang="ar-SY" sz="1800" dirty="0"/>
        </a:p>
      </dgm:t>
    </dgm:pt>
    <dgm:pt modelId="{996662C5-251A-4A7B-BEFB-BDF0C4E8AC36}" type="parTrans" cxnId="{01F4C266-0BB1-4237-B25C-9F9AA1414AB0}">
      <dgm:prSet/>
      <dgm:spPr/>
      <dgm:t>
        <a:bodyPr/>
        <a:lstStyle/>
        <a:p>
          <a:pPr rtl="1"/>
          <a:endParaRPr lang="ar-SY"/>
        </a:p>
      </dgm:t>
    </dgm:pt>
    <dgm:pt modelId="{DEDF982D-E9FD-494A-827B-9163E62502A6}" type="sibTrans" cxnId="{01F4C266-0BB1-4237-B25C-9F9AA1414AB0}">
      <dgm:prSet/>
      <dgm:spPr/>
      <dgm:t>
        <a:bodyPr/>
        <a:lstStyle/>
        <a:p>
          <a:pPr rtl="1"/>
          <a:endParaRPr lang="ar-SY"/>
        </a:p>
      </dgm:t>
    </dgm:pt>
    <dgm:pt modelId="{C6D1E876-187D-42AA-BDB2-4BDBEA06C46F}" type="pres">
      <dgm:prSet presAssocID="{DA340626-98C5-49A6-BFB1-5772EEEEB0D1}" presName="Name0" presStyleCnt="0">
        <dgm:presLayoutVars>
          <dgm:dir/>
          <dgm:animLvl val="lvl"/>
          <dgm:resizeHandles val="exact"/>
        </dgm:presLayoutVars>
      </dgm:prSet>
      <dgm:spPr/>
    </dgm:pt>
    <dgm:pt modelId="{E43B1D62-AE0C-4A19-BBD6-0D3AA8C7054C}" type="pres">
      <dgm:prSet presAssocID="{C0B2917A-9EB1-44B6-8F1F-9A705AB70AC1}" presName="Name8" presStyleCnt="0"/>
      <dgm:spPr/>
    </dgm:pt>
    <dgm:pt modelId="{EEE42359-BE28-48DE-B60A-4BB021B227EA}" type="pres">
      <dgm:prSet presAssocID="{C0B2917A-9EB1-44B6-8F1F-9A705AB70AC1}" presName="level" presStyleLbl="node1" presStyleIdx="0" presStyleCnt="3">
        <dgm:presLayoutVars>
          <dgm:chMax val="1"/>
          <dgm:bulletEnabled val="1"/>
        </dgm:presLayoutVars>
      </dgm:prSet>
      <dgm:spPr/>
      <dgm:t>
        <a:bodyPr/>
        <a:lstStyle/>
        <a:p>
          <a:pPr rtl="1"/>
          <a:endParaRPr lang="ar-SY"/>
        </a:p>
      </dgm:t>
    </dgm:pt>
    <dgm:pt modelId="{1B9703BD-98FA-4312-8FC9-5D62DBA748D9}" type="pres">
      <dgm:prSet presAssocID="{C0B2917A-9EB1-44B6-8F1F-9A705AB70AC1}" presName="levelTx" presStyleLbl="revTx" presStyleIdx="0" presStyleCnt="0">
        <dgm:presLayoutVars>
          <dgm:chMax val="1"/>
          <dgm:bulletEnabled val="1"/>
        </dgm:presLayoutVars>
      </dgm:prSet>
      <dgm:spPr/>
      <dgm:t>
        <a:bodyPr/>
        <a:lstStyle/>
        <a:p>
          <a:pPr rtl="1"/>
          <a:endParaRPr lang="ar-SY"/>
        </a:p>
      </dgm:t>
    </dgm:pt>
    <dgm:pt modelId="{1261FB64-8452-44C4-B6A4-40F6C0F4279C}" type="pres">
      <dgm:prSet presAssocID="{9A1F5C39-79EB-456F-BAE2-CB0113DC4BF8}" presName="Name8" presStyleCnt="0"/>
      <dgm:spPr/>
    </dgm:pt>
    <dgm:pt modelId="{A67C4840-27CF-4FA6-89BD-09778A7CEFED}" type="pres">
      <dgm:prSet presAssocID="{9A1F5C39-79EB-456F-BAE2-CB0113DC4BF8}" presName="level" presStyleLbl="node1" presStyleIdx="1" presStyleCnt="3">
        <dgm:presLayoutVars>
          <dgm:chMax val="1"/>
          <dgm:bulletEnabled val="1"/>
        </dgm:presLayoutVars>
      </dgm:prSet>
      <dgm:spPr/>
      <dgm:t>
        <a:bodyPr/>
        <a:lstStyle/>
        <a:p>
          <a:pPr rtl="1"/>
          <a:endParaRPr lang="ar-SY"/>
        </a:p>
      </dgm:t>
    </dgm:pt>
    <dgm:pt modelId="{C753BB3B-6A37-4C13-8A80-715087D2F173}" type="pres">
      <dgm:prSet presAssocID="{9A1F5C39-79EB-456F-BAE2-CB0113DC4BF8}" presName="levelTx" presStyleLbl="revTx" presStyleIdx="0" presStyleCnt="0">
        <dgm:presLayoutVars>
          <dgm:chMax val="1"/>
          <dgm:bulletEnabled val="1"/>
        </dgm:presLayoutVars>
      </dgm:prSet>
      <dgm:spPr/>
      <dgm:t>
        <a:bodyPr/>
        <a:lstStyle/>
        <a:p>
          <a:pPr rtl="1"/>
          <a:endParaRPr lang="ar-SY"/>
        </a:p>
      </dgm:t>
    </dgm:pt>
    <dgm:pt modelId="{450217F5-97FD-4222-9639-5C7DE9BE645E}" type="pres">
      <dgm:prSet presAssocID="{14EB22F8-DC61-49A5-9BB2-621C18761F0A}" presName="Name8" presStyleCnt="0"/>
      <dgm:spPr/>
    </dgm:pt>
    <dgm:pt modelId="{24D68406-FDA5-436E-8F67-8042A4596707}" type="pres">
      <dgm:prSet presAssocID="{14EB22F8-DC61-49A5-9BB2-621C18761F0A}" presName="level" presStyleLbl="node1" presStyleIdx="2" presStyleCnt="3" custLinFactNeighborX="239" custLinFactNeighborY="4747">
        <dgm:presLayoutVars>
          <dgm:chMax val="1"/>
          <dgm:bulletEnabled val="1"/>
        </dgm:presLayoutVars>
      </dgm:prSet>
      <dgm:spPr/>
      <dgm:t>
        <a:bodyPr/>
        <a:lstStyle/>
        <a:p>
          <a:pPr rtl="1"/>
          <a:endParaRPr lang="ar-SY"/>
        </a:p>
      </dgm:t>
    </dgm:pt>
    <dgm:pt modelId="{BC68A78B-1665-4E8F-844B-3AD8A02D7955}" type="pres">
      <dgm:prSet presAssocID="{14EB22F8-DC61-49A5-9BB2-621C18761F0A}" presName="levelTx" presStyleLbl="revTx" presStyleIdx="0" presStyleCnt="0">
        <dgm:presLayoutVars>
          <dgm:chMax val="1"/>
          <dgm:bulletEnabled val="1"/>
        </dgm:presLayoutVars>
      </dgm:prSet>
      <dgm:spPr/>
      <dgm:t>
        <a:bodyPr/>
        <a:lstStyle/>
        <a:p>
          <a:pPr rtl="1"/>
          <a:endParaRPr lang="ar-SY"/>
        </a:p>
      </dgm:t>
    </dgm:pt>
  </dgm:ptLst>
  <dgm:cxnLst>
    <dgm:cxn modelId="{8686F6FF-9E54-4B1E-83E5-2961B4F62E84}" type="presOf" srcId="{14EB22F8-DC61-49A5-9BB2-621C18761F0A}" destId="{24D68406-FDA5-436E-8F67-8042A4596707}" srcOrd="0" destOrd="0" presId="urn:microsoft.com/office/officeart/2005/8/layout/pyramid1"/>
    <dgm:cxn modelId="{9C7020EB-1C7A-4E95-8417-D2FE8FB2D28F}" type="presOf" srcId="{DA340626-98C5-49A6-BFB1-5772EEEEB0D1}" destId="{C6D1E876-187D-42AA-BDB2-4BDBEA06C46F}" srcOrd="0" destOrd="0" presId="urn:microsoft.com/office/officeart/2005/8/layout/pyramid1"/>
    <dgm:cxn modelId="{28CE63BB-E654-404C-9458-9ADB7F4AC132}" type="presOf" srcId="{C0B2917A-9EB1-44B6-8F1F-9A705AB70AC1}" destId="{1B9703BD-98FA-4312-8FC9-5D62DBA748D9}" srcOrd="1" destOrd="0" presId="urn:microsoft.com/office/officeart/2005/8/layout/pyramid1"/>
    <dgm:cxn modelId="{C7CF3AAA-7F2A-405D-9C04-D90E40A60BCC}" type="presOf" srcId="{14EB22F8-DC61-49A5-9BB2-621C18761F0A}" destId="{BC68A78B-1665-4E8F-844B-3AD8A02D7955}" srcOrd="1" destOrd="0" presId="urn:microsoft.com/office/officeart/2005/8/layout/pyramid1"/>
    <dgm:cxn modelId="{DA041E37-57D4-41DF-801D-2153FF68A597}" srcId="{DA340626-98C5-49A6-BFB1-5772EEEEB0D1}" destId="{9A1F5C39-79EB-456F-BAE2-CB0113DC4BF8}" srcOrd="1" destOrd="0" parTransId="{710CAAF1-C2A2-4F3C-98AE-B5B6137999E7}" sibTransId="{AB0CDD75-75CC-463B-BE0B-B2EACCB723DC}"/>
    <dgm:cxn modelId="{E50A24D9-E67B-4F5F-8671-EEF52E4830BF}" type="presOf" srcId="{C0B2917A-9EB1-44B6-8F1F-9A705AB70AC1}" destId="{EEE42359-BE28-48DE-B60A-4BB021B227EA}" srcOrd="0" destOrd="0" presId="urn:microsoft.com/office/officeart/2005/8/layout/pyramid1"/>
    <dgm:cxn modelId="{FE374BE8-2343-4841-A8B3-36AF33039C9C}" type="presOf" srcId="{9A1F5C39-79EB-456F-BAE2-CB0113DC4BF8}" destId="{C753BB3B-6A37-4C13-8A80-715087D2F173}" srcOrd="1" destOrd="0" presId="urn:microsoft.com/office/officeart/2005/8/layout/pyramid1"/>
    <dgm:cxn modelId="{78CD57DB-8999-422C-926A-192B1501CD67}" type="presOf" srcId="{9A1F5C39-79EB-456F-BAE2-CB0113DC4BF8}" destId="{A67C4840-27CF-4FA6-89BD-09778A7CEFED}" srcOrd="0" destOrd="0" presId="urn:microsoft.com/office/officeart/2005/8/layout/pyramid1"/>
    <dgm:cxn modelId="{01F4C266-0BB1-4237-B25C-9F9AA1414AB0}" srcId="{DA340626-98C5-49A6-BFB1-5772EEEEB0D1}" destId="{14EB22F8-DC61-49A5-9BB2-621C18761F0A}" srcOrd="2" destOrd="0" parTransId="{996662C5-251A-4A7B-BEFB-BDF0C4E8AC36}" sibTransId="{DEDF982D-E9FD-494A-827B-9163E62502A6}"/>
    <dgm:cxn modelId="{788EF795-A4EB-40FB-BA4D-EEB8527C795F}" srcId="{DA340626-98C5-49A6-BFB1-5772EEEEB0D1}" destId="{C0B2917A-9EB1-44B6-8F1F-9A705AB70AC1}" srcOrd="0" destOrd="0" parTransId="{BC602F38-A689-434F-9984-5B3269BE0804}" sibTransId="{D900B5CF-9797-4E49-9178-38DB7A89D1E3}"/>
    <dgm:cxn modelId="{038C4119-4B6F-4A34-8B9E-15A8617AEB21}" type="presParOf" srcId="{C6D1E876-187D-42AA-BDB2-4BDBEA06C46F}" destId="{E43B1D62-AE0C-4A19-BBD6-0D3AA8C7054C}" srcOrd="0" destOrd="0" presId="urn:microsoft.com/office/officeart/2005/8/layout/pyramid1"/>
    <dgm:cxn modelId="{55074B22-C7DF-4A63-AD2E-2FE6100C4744}" type="presParOf" srcId="{E43B1D62-AE0C-4A19-BBD6-0D3AA8C7054C}" destId="{EEE42359-BE28-48DE-B60A-4BB021B227EA}" srcOrd="0" destOrd="0" presId="urn:microsoft.com/office/officeart/2005/8/layout/pyramid1"/>
    <dgm:cxn modelId="{CC2899C9-6806-45E9-9FD5-8F4C183B4805}" type="presParOf" srcId="{E43B1D62-AE0C-4A19-BBD6-0D3AA8C7054C}" destId="{1B9703BD-98FA-4312-8FC9-5D62DBA748D9}" srcOrd="1" destOrd="0" presId="urn:microsoft.com/office/officeart/2005/8/layout/pyramid1"/>
    <dgm:cxn modelId="{0AE6D3EF-3F81-4CF4-81ED-69A1D76343C4}" type="presParOf" srcId="{C6D1E876-187D-42AA-BDB2-4BDBEA06C46F}" destId="{1261FB64-8452-44C4-B6A4-40F6C0F4279C}" srcOrd="1" destOrd="0" presId="urn:microsoft.com/office/officeart/2005/8/layout/pyramid1"/>
    <dgm:cxn modelId="{2E8EA055-0FCC-4655-8EF8-5E73428E6E07}" type="presParOf" srcId="{1261FB64-8452-44C4-B6A4-40F6C0F4279C}" destId="{A67C4840-27CF-4FA6-89BD-09778A7CEFED}" srcOrd="0" destOrd="0" presId="urn:microsoft.com/office/officeart/2005/8/layout/pyramid1"/>
    <dgm:cxn modelId="{D0D89C33-FE7E-4A0A-A36E-54A2896F5832}" type="presParOf" srcId="{1261FB64-8452-44C4-B6A4-40F6C0F4279C}" destId="{C753BB3B-6A37-4C13-8A80-715087D2F173}" srcOrd="1" destOrd="0" presId="urn:microsoft.com/office/officeart/2005/8/layout/pyramid1"/>
    <dgm:cxn modelId="{F8D9F7F0-ABF5-4085-BC8D-DBCA21ED97BE}" type="presParOf" srcId="{C6D1E876-187D-42AA-BDB2-4BDBEA06C46F}" destId="{450217F5-97FD-4222-9639-5C7DE9BE645E}" srcOrd="2" destOrd="0" presId="urn:microsoft.com/office/officeart/2005/8/layout/pyramid1"/>
    <dgm:cxn modelId="{06375B31-BA1B-444F-862A-EE1E59051F08}" type="presParOf" srcId="{450217F5-97FD-4222-9639-5C7DE9BE645E}" destId="{24D68406-FDA5-436E-8F67-8042A4596707}" srcOrd="0" destOrd="0" presId="urn:microsoft.com/office/officeart/2005/8/layout/pyramid1"/>
    <dgm:cxn modelId="{E5AAF679-453C-42D2-93BB-864C4687AD3A}" type="presParOf" srcId="{450217F5-97FD-4222-9639-5C7DE9BE645E}" destId="{BC68A78B-1665-4E8F-844B-3AD8A02D7955}"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1AA22F7-C7FA-41B4-A347-3A0DF7F29D4A}" type="doc">
      <dgm:prSet loTypeId="urn:microsoft.com/office/officeart/2005/8/layout/radial1" loCatId="relationship" qsTypeId="urn:microsoft.com/office/officeart/2005/8/quickstyle/simple1" qsCatId="simple" csTypeId="urn:microsoft.com/office/officeart/2005/8/colors/colorful4" csCatId="colorful" phldr="1"/>
      <dgm:spPr/>
    </dgm:pt>
    <dgm:pt modelId="{90E96A2F-3538-455F-88C8-F8DFC4F57C86}">
      <dgm:prSet/>
      <dgm:spPr/>
      <dgm:t>
        <a:bodyPr/>
        <a:lstStyle/>
        <a:p>
          <a:pPr rtl="1" eaLnBrk="0" latinLnBrk="0"/>
          <a:r>
            <a:rPr lang="ar-SA" smtClean="0"/>
            <a:t>العللُ لدى أرسطو </a:t>
          </a:r>
        </a:p>
      </dgm:t>
    </dgm:pt>
    <dgm:pt modelId="{D9AC22C4-A501-4B9D-BC9D-70F6B933CADF}" type="parTrans" cxnId="{54E91CD4-AA27-43AE-917F-DE19B2EDC98E}">
      <dgm:prSet/>
      <dgm:spPr/>
      <dgm:t>
        <a:bodyPr/>
        <a:lstStyle/>
        <a:p>
          <a:pPr rtl="1"/>
          <a:endParaRPr lang="ar-SY"/>
        </a:p>
      </dgm:t>
    </dgm:pt>
    <dgm:pt modelId="{D9B014B8-1772-4162-92EA-33F548BE6A38}" type="sibTrans" cxnId="{54E91CD4-AA27-43AE-917F-DE19B2EDC98E}">
      <dgm:prSet/>
      <dgm:spPr/>
      <dgm:t>
        <a:bodyPr/>
        <a:lstStyle/>
        <a:p>
          <a:pPr rtl="1"/>
          <a:endParaRPr lang="ar-SY"/>
        </a:p>
      </dgm:t>
    </dgm:pt>
    <dgm:pt modelId="{88B06981-1158-48D7-8913-8957BD997C69}">
      <dgm:prSet custT="1"/>
      <dgm:spPr/>
      <dgm:t>
        <a:bodyPr/>
        <a:lstStyle/>
        <a:p>
          <a:pPr rtl="1" eaLnBrk="0" latinLnBrk="0"/>
          <a:r>
            <a:rPr lang="ar-SA" sz="1600" b="1" dirty="0" smtClean="0">
              <a:solidFill>
                <a:srgbClr val="FFFF00"/>
              </a:solidFill>
            </a:rPr>
            <a:t>1- العلة ُالمادية ُ</a:t>
          </a:r>
          <a:endParaRPr lang="en-US" sz="1600" b="1" dirty="0" smtClean="0">
            <a:solidFill>
              <a:srgbClr val="FFFF00"/>
            </a:solidFill>
          </a:endParaRPr>
        </a:p>
        <a:p>
          <a:pPr rtl="1" eaLnBrk="0" latinLnBrk="0"/>
          <a:r>
            <a:rPr lang="ar-SA" sz="1600" b="1" dirty="0" smtClean="0">
              <a:solidFill>
                <a:schemeClr val="tx1">
                  <a:lumMod val="95000"/>
                </a:schemeClr>
              </a:solidFill>
            </a:rPr>
            <a:t>هي المادةُ التي نصنع منها  الشيء الخشب </a:t>
          </a:r>
        </a:p>
      </dgm:t>
    </dgm:pt>
    <dgm:pt modelId="{35C360AF-6CF8-4EAD-9E31-FF0D46667923}" type="parTrans" cxnId="{0FBF9A09-1817-4938-A881-51132FA31447}">
      <dgm:prSet>
        <dgm:style>
          <a:lnRef idx="3">
            <a:schemeClr val="accent3"/>
          </a:lnRef>
          <a:fillRef idx="0">
            <a:schemeClr val="accent3"/>
          </a:fillRef>
          <a:effectRef idx="2">
            <a:schemeClr val="accent3"/>
          </a:effectRef>
          <a:fontRef idx="minor">
            <a:schemeClr val="tx1"/>
          </a:fontRef>
        </dgm:style>
      </dgm:prSet>
      <dgm:spPr>
        <a:ln/>
      </dgm:spPr>
      <dgm:t>
        <a:bodyPr/>
        <a:lstStyle/>
        <a:p>
          <a:pPr rtl="1"/>
          <a:endParaRPr lang="ar-SY"/>
        </a:p>
      </dgm:t>
    </dgm:pt>
    <dgm:pt modelId="{8C9BE926-A3F6-4344-A558-E5251E25D151}" type="sibTrans" cxnId="{0FBF9A09-1817-4938-A881-51132FA31447}">
      <dgm:prSet/>
      <dgm:spPr/>
      <dgm:t>
        <a:bodyPr/>
        <a:lstStyle/>
        <a:p>
          <a:pPr rtl="1"/>
          <a:endParaRPr lang="ar-SY"/>
        </a:p>
      </dgm:t>
    </dgm:pt>
    <dgm:pt modelId="{11BE1E95-EF54-4B3A-A128-100E5A4EA210}">
      <dgm:prSet/>
      <dgm:spPr/>
      <dgm:t>
        <a:bodyPr/>
        <a:lstStyle/>
        <a:p>
          <a:pPr rtl="1" eaLnBrk="0" latinLnBrk="0"/>
          <a:r>
            <a:rPr lang="ar-SA" dirty="0" smtClean="0">
              <a:solidFill>
                <a:srgbClr val="FFFF00"/>
              </a:solidFill>
            </a:rPr>
            <a:t>3- العلةُ الفاعلة </a:t>
          </a:r>
          <a:endParaRPr lang="en-US" dirty="0" smtClean="0">
            <a:solidFill>
              <a:srgbClr val="FFFF00"/>
            </a:solidFill>
          </a:endParaRPr>
        </a:p>
        <a:p>
          <a:pPr rtl="1" eaLnBrk="0" latinLnBrk="0"/>
          <a:r>
            <a:rPr lang="ar-SA" dirty="0" smtClean="0">
              <a:solidFill>
                <a:schemeClr val="tx1">
                  <a:lumMod val="95000"/>
                </a:schemeClr>
              </a:solidFill>
            </a:rPr>
            <a:t>الشخصُ المنفذُ </a:t>
          </a:r>
          <a:endParaRPr lang="en-US" dirty="0" smtClean="0">
            <a:solidFill>
              <a:schemeClr val="tx1">
                <a:lumMod val="95000"/>
              </a:schemeClr>
            </a:solidFill>
          </a:endParaRPr>
        </a:p>
        <a:p>
          <a:pPr rtl="1" eaLnBrk="0" latinLnBrk="0"/>
          <a:r>
            <a:rPr lang="ar-SA" dirty="0" smtClean="0">
              <a:solidFill>
                <a:schemeClr val="tx1">
                  <a:lumMod val="95000"/>
                </a:schemeClr>
              </a:solidFill>
            </a:rPr>
            <a:t>النجار </a:t>
          </a:r>
        </a:p>
      </dgm:t>
    </dgm:pt>
    <dgm:pt modelId="{805EF282-14B2-4ED6-B360-AC806055F6D0}" type="parTrans" cxnId="{D7D003A9-6947-4235-88FF-E7EA165D615E}">
      <dgm:prSet>
        <dgm:style>
          <a:lnRef idx="3">
            <a:schemeClr val="accent3"/>
          </a:lnRef>
          <a:fillRef idx="0">
            <a:schemeClr val="accent3"/>
          </a:fillRef>
          <a:effectRef idx="2">
            <a:schemeClr val="accent3"/>
          </a:effectRef>
          <a:fontRef idx="minor">
            <a:schemeClr val="tx1"/>
          </a:fontRef>
        </dgm:style>
      </dgm:prSet>
      <dgm:spPr/>
      <dgm:t>
        <a:bodyPr/>
        <a:lstStyle/>
        <a:p>
          <a:pPr rtl="1"/>
          <a:endParaRPr lang="ar-SY"/>
        </a:p>
      </dgm:t>
    </dgm:pt>
    <dgm:pt modelId="{3494EECA-A90D-42E6-B833-44FDC63B24F7}" type="sibTrans" cxnId="{D7D003A9-6947-4235-88FF-E7EA165D615E}">
      <dgm:prSet/>
      <dgm:spPr/>
      <dgm:t>
        <a:bodyPr/>
        <a:lstStyle/>
        <a:p>
          <a:pPr rtl="1"/>
          <a:endParaRPr lang="ar-SY"/>
        </a:p>
      </dgm:t>
    </dgm:pt>
    <dgm:pt modelId="{7929959B-16FF-4EC8-82EB-5F1EF6AC5550}">
      <dgm:prSet custT="1"/>
      <dgm:spPr/>
      <dgm:t>
        <a:bodyPr/>
        <a:lstStyle/>
        <a:p>
          <a:pPr rtl="1" eaLnBrk="0" latinLnBrk="0"/>
          <a:r>
            <a:rPr lang="ar-SA" sz="1600" b="1" dirty="0" smtClean="0">
              <a:solidFill>
                <a:srgbClr val="FFFF00"/>
              </a:solidFill>
              <a:effectLst>
                <a:outerShdw blurRad="38100" dist="38100" dir="2700000" algn="tl">
                  <a:srgbClr val="000000">
                    <a:alpha val="43137"/>
                  </a:srgbClr>
                </a:outerShdw>
              </a:effectLst>
            </a:rPr>
            <a:t>4- العلةٌ الغائيةُ </a:t>
          </a:r>
          <a:endParaRPr lang="en-US" sz="1600" b="1" dirty="0" smtClean="0">
            <a:solidFill>
              <a:srgbClr val="FFFF00"/>
            </a:solidFill>
            <a:effectLst>
              <a:outerShdw blurRad="38100" dist="38100" dir="2700000" algn="tl">
                <a:srgbClr val="000000">
                  <a:alpha val="43137"/>
                </a:srgbClr>
              </a:outerShdw>
            </a:effectLst>
          </a:endParaRPr>
        </a:p>
        <a:p>
          <a:pPr rtl="1" eaLnBrk="0" latinLnBrk="0"/>
          <a:r>
            <a:rPr lang="ar-SA" sz="1600" dirty="0" smtClean="0">
              <a:solidFill>
                <a:schemeClr val="tx1">
                  <a:lumMod val="95000"/>
                </a:schemeClr>
              </a:solidFill>
            </a:rPr>
            <a:t>غايةٌ صنع الشيء </a:t>
          </a:r>
          <a:endParaRPr lang="en-US" sz="1600" dirty="0" smtClean="0">
            <a:solidFill>
              <a:schemeClr val="tx1">
                <a:lumMod val="95000"/>
              </a:schemeClr>
            </a:solidFill>
          </a:endParaRPr>
        </a:p>
        <a:p>
          <a:pPr rtl="1" eaLnBrk="0" latinLnBrk="0"/>
          <a:r>
            <a:rPr lang="ar-SA" sz="1600" dirty="0" smtClean="0">
              <a:solidFill>
                <a:schemeClr val="tx1">
                  <a:lumMod val="95000"/>
                </a:schemeClr>
              </a:solidFill>
            </a:rPr>
            <a:t>وضعٌ الكتب بالمكتبة </a:t>
          </a:r>
        </a:p>
      </dgm:t>
    </dgm:pt>
    <dgm:pt modelId="{CB65404C-AE95-43A9-9D4C-D56BB5E70A41}" type="parTrans" cxnId="{3911084B-5B8B-47A8-8B08-98F621096EBC}">
      <dgm:prSet>
        <dgm:style>
          <a:lnRef idx="3">
            <a:schemeClr val="accent3"/>
          </a:lnRef>
          <a:fillRef idx="0">
            <a:schemeClr val="accent3"/>
          </a:fillRef>
          <a:effectRef idx="2">
            <a:schemeClr val="accent3"/>
          </a:effectRef>
          <a:fontRef idx="minor">
            <a:schemeClr val="tx1"/>
          </a:fontRef>
        </dgm:style>
      </dgm:prSet>
      <dgm:spPr/>
      <dgm:t>
        <a:bodyPr/>
        <a:lstStyle/>
        <a:p>
          <a:pPr rtl="1"/>
          <a:endParaRPr lang="ar-SY"/>
        </a:p>
      </dgm:t>
    </dgm:pt>
    <dgm:pt modelId="{A55C1DD9-2883-40B3-8B06-19DC385C4EBD}" type="sibTrans" cxnId="{3911084B-5B8B-47A8-8B08-98F621096EBC}">
      <dgm:prSet/>
      <dgm:spPr/>
      <dgm:t>
        <a:bodyPr/>
        <a:lstStyle/>
        <a:p>
          <a:pPr rtl="1"/>
          <a:endParaRPr lang="ar-SY"/>
        </a:p>
      </dgm:t>
    </dgm:pt>
    <dgm:pt modelId="{DD687BDE-D391-4164-9F31-4AFEF7300E15}">
      <dgm:prSet custT="1"/>
      <dgm:spPr/>
      <dgm:t>
        <a:bodyPr/>
        <a:lstStyle/>
        <a:p>
          <a:pPr rtl="1" eaLnBrk="0" latinLnBrk="0"/>
          <a:r>
            <a:rPr lang="ar-SA" sz="1600" b="1" dirty="0" smtClean="0">
              <a:solidFill>
                <a:srgbClr val="FFFF00"/>
              </a:solidFill>
              <a:effectLst>
                <a:outerShdw blurRad="38100" dist="38100" dir="2700000" algn="tl">
                  <a:srgbClr val="000000">
                    <a:alpha val="43137"/>
                  </a:srgbClr>
                </a:outerShdw>
              </a:effectLst>
            </a:rPr>
            <a:t>2- العلةٌ الصوريةٌ </a:t>
          </a:r>
          <a:endParaRPr lang="en-US" sz="1600" b="1" dirty="0" smtClean="0">
            <a:solidFill>
              <a:srgbClr val="FFFF00"/>
            </a:solidFill>
            <a:effectLst>
              <a:outerShdw blurRad="38100" dist="38100" dir="2700000" algn="tl">
                <a:srgbClr val="000000">
                  <a:alpha val="43137"/>
                </a:srgbClr>
              </a:outerShdw>
            </a:effectLst>
          </a:endParaRPr>
        </a:p>
        <a:p>
          <a:pPr rtl="1" eaLnBrk="0" latinLnBrk="0"/>
          <a:r>
            <a:rPr lang="ar-SA" sz="1600" b="1" dirty="0" smtClean="0">
              <a:solidFill>
                <a:schemeClr val="tx1">
                  <a:lumMod val="95000"/>
                </a:schemeClr>
              </a:solidFill>
              <a:effectLst>
                <a:outerShdw blurRad="38100" dist="38100" dir="2700000" algn="tl">
                  <a:srgbClr val="000000">
                    <a:alpha val="43137"/>
                  </a:srgbClr>
                </a:outerShdw>
              </a:effectLst>
            </a:rPr>
            <a:t>صورة الشيء قبل وجوده بالواقع </a:t>
          </a:r>
          <a:endParaRPr lang="en-US" sz="1600" b="1" dirty="0" smtClean="0">
            <a:solidFill>
              <a:schemeClr val="tx1">
                <a:lumMod val="95000"/>
              </a:schemeClr>
            </a:solidFill>
            <a:effectLst>
              <a:outerShdw blurRad="38100" dist="38100" dir="2700000" algn="tl">
                <a:srgbClr val="000000">
                  <a:alpha val="43137"/>
                </a:srgbClr>
              </a:outerShdw>
            </a:effectLst>
          </a:endParaRPr>
        </a:p>
        <a:p>
          <a:pPr rtl="1" eaLnBrk="0" latinLnBrk="0"/>
          <a:r>
            <a:rPr lang="ar-SA" sz="1600" b="1" dirty="0" smtClean="0">
              <a:solidFill>
                <a:schemeClr val="tx1">
                  <a:lumMod val="95000"/>
                </a:schemeClr>
              </a:solidFill>
              <a:effectLst>
                <a:outerShdw blurRad="38100" dist="38100" dir="2700000" algn="tl">
                  <a:srgbClr val="000000">
                    <a:alpha val="43137"/>
                  </a:srgbClr>
                </a:outerShdw>
              </a:effectLst>
            </a:rPr>
            <a:t>صورةُ المكتبةُ</a:t>
          </a:r>
        </a:p>
      </dgm:t>
    </dgm:pt>
    <dgm:pt modelId="{0FB65BF7-F142-41A3-BBC5-02FABDEB5ED0}" type="parTrans" cxnId="{A1F33EDC-79D8-4EAC-B1E3-C2BCF35B875E}">
      <dgm:prSet>
        <dgm:style>
          <a:lnRef idx="3">
            <a:schemeClr val="accent3"/>
          </a:lnRef>
          <a:fillRef idx="0">
            <a:schemeClr val="accent3"/>
          </a:fillRef>
          <a:effectRef idx="2">
            <a:schemeClr val="accent3"/>
          </a:effectRef>
          <a:fontRef idx="minor">
            <a:schemeClr val="tx1"/>
          </a:fontRef>
        </dgm:style>
      </dgm:prSet>
      <dgm:spPr/>
      <dgm:t>
        <a:bodyPr/>
        <a:lstStyle/>
        <a:p>
          <a:pPr rtl="1"/>
          <a:endParaRPr lang="ar-SY"/>
        </a:p>
      </dgm:t>
    </dgm:pt>
    <dgm:pt modelId="{86DF317A-E940-4AF5-B80E-8F83BA3A8CF9}" type="sibTrans" cxnId="{A1F33EDC-79D8-4EAC-B1E3-C2BCF35B875E}">
      <dgm:prSet/>
      <dgm:spPr/>
      <dgm:t>
        <a:bodyPr/>
        <a:lstStyle/>
        <a:p>
          <a:pPr rtl="1"/>
          <a:endParaRPr lang="ar-SY"/>
        </a:p>
      </dgm:t>
    </dgm:pt>
    <dgm:pt modelId="{83C960E9-0077-4077-88F9-A166EDC39B9F}" type="pres">
      <dgm:prSet presAssocID="{21AA22F7-C7FA-41B4-A347-3A0DF7F29D4A}" presName="cycle" presStyleCnt="0">
        <dgm:presLayoutVars>
          <dgm:chMax val="1"/>
          <dgm:dir/>
          <dgm:animLvl val="ctr"/>
          <dgm:resizeHandles val="exact"/>
        </dgm:presLayoutVars>
      </dgm:prSet>
      <dgm:spPr/>
    </dgm:pt>
    <dgm:pt modelId="{6FC91E49-D9FA-4F2A-A003-43408C7D3D10}" type="pres">
      <dgm:prSet presAssocID="{90E96A2F-3538-455F-88C8-F8DFC4F57C86}" presName="centerShape" presStyleLbl="node0" presStyleIdx="0" presStyleCnt="1"/>
      <dgm:spPr/>
      <dgm:t>
        <a:bodyPr/>
        <a:lstStyle/>
        <a:p>
          <a:pPr rtl="1"/>
          <a:endParaRPr lang="ar-SY"/>
        </a:p>
      </dgm:t>
    </dgm:pt>
    <dgm:pt modelId="{6E57333A-D23E-44A3-BD4A-95C19C064B58}" type="pres">
      <dgm:prSet presAssocID="{35C360AF-6CF8-4EAD-9E31-FF0D46667923}" presName="Name9" presStyleLbl="parChTrans1D2" presStyleIdx="0" presStyleCnt="4"/>
      <dgm:spPr/>
      <dgm:t>
        <a:bodyPr/>
        <a:lstStyle/>
        <a:p>
          <a:pPr rtl="1"/>
          <a:endParaRPr lang="ar-SY"/>
        </a:p>
      </dgm:t>
    </dgm:pt>
    <dgm:pt modelId="{7EB69C80-19FD-4D4B-BE5B-E1994C926F77}" type="pres">
      <dgm:prSet presAssocID="{35C360AF-6CF8-4EAD-9E31-FF0D46667923}" presName="connTx" presStyleLbl="parChTrans1D2" presStyleIdx="0" presStyleCnt="4"/>
      <dgm:spPr/>
      <dgm:t>
        <a:bodyPr/>
        <a:lstStyle/>
        <a:p>
          <a:pPr rtl="1"/>
          <a:endParaRPr lang="ar-SY"/>
        </a:p>
      </dgm:t>
    </dgm:pt>
    <dgm:pt modelId="{64A18147-A2FD-4C17-A0CD-FA751ACF1850}" type="pres">
      <dgm:prSet presAssocID="{88B06981-1158-48D7-8913-8957BD997C69}" presName="node" presStyleLbl="node1" presStyleIdx="0" presStyleCnt="4" custScaleX="156225" custRadScaleRad="97222" custRadScaleInc="925">
        <dgm:presLayoutVars>
          <dgm:bulletEnabled val="1"/>
        </dgm:presLayoutVars>
      </dgm:prSet>
      <dgm:spPr/>
      <dgm:t>
        <a:bodyPr/>
        <a:lstStyle/>
        <a:p>
          <a:pPr rtl="1"/>
          <a:endParaRPr lang="ar-SY"/>
        </a:p>
      </dgm:t>
    </dgm:pt>
    <dgm:pt modelId="{77940D9D-E77B-4FD7-A35D-23661873A860}" type="pres">
      <dgm:prSet presAssocID="{805EF282-14B2-4ED6-B360-AC806055F6D0}" presName="Name9" presStyleLbl="parChTrans1D2" presStyleIdx="1" presStyleCnt="4"/>
      <dgm:spPr/>
      <dgm:t>
        <a:bodyPr/>
        <a:lstStyle/>
        <a:p>
          <a:pPr rtl="1"/>
          <a:endParaRPr lang="ar-SY"/>
        </a:p>
      </dgm:t>
    </dgm:pt>
    <dgm:pt modelId="{F43AF0E9-760D-4C24-B215-0B43E728FA48}" type="pres">
      <dgm:prSet presAssocID="{805EF282-14B2-4ED6-B360-AC806055F6D0}" presName="connTx" presStyleLbl="parChTrans1D2" presStyleIdx="1" presStyleCnt="4"/>
      <dgm:spPr/>
      <dgm:t>
        <a:bodyPr/>
        <a:lstStyle/>
        <a:p>
          <a:pPr rtl="1"/>
          <a:endParaRPr lang="ar-SY"/>
        </a:p>
      </dgm:t>
    </dgm:pt>
    <dgm:pt modelId="{EBEAA0D7-3427-404F-A132-601E850B5B0B}" type="pres">
      <dgm:prSet presAssocID="{11BE1E95-EF54-4B3A-A128-100E5A4EA210}" presName="node" presStyleLbl="node1" presStyleIdx="1" presStyleCnt="4" custScaleX="132516">
        <dgm:presLayoutVars>
          <dgm:bulletEnabled val="1"/>
        </dgm:presLayoutVars>
      </dgm:prSet>
      <dgm:spPr/>
      <dgm:t>
        <a:bodyPr/>
        <a:lstStyle/>
        <a:p>
          <a:pPr rtl="1"/>
          <a:endParaRPr lang="ar-SY"/>
        </a:p>
      </dgm:t>
    </dgm:pt>
    <dgm:pt modelId="{E46F3836-68CC-4C0A-BED0-1211F5D2A420}" type="pres">
      <dgm:prSet presAssocID="{CB65404C-AE95-43A9-9D4C-D56BB5E70A41}" presName="Name9" presStyleLbl="parChTrans1D2" presStyleIdx="2" presStyleCnt="4"/>
      <dgm:spPr/>
      <dgm:t>
        <a:bodyPr/>
        <a:lstStyle/>
        <a:p>
          <a:pPr rtl="1"/>
          <a:endParaRPr lang="ar-SY"/>
        </a:p>
      </dgm:t>
    </dgm:pt>
    <dgm:pt modelId="{D8C1930E-9B84-4649-B9F9-29EF81E8E0A6}" type="pres">
      <dgm:prSet presAssocID="{CB65404C-AE95-43A9-9D4C-D56BB5E70A41}" presName="connTx" presStyleLbl="parChTrans1D2" presStyleIdx="2" presStyleCnt="4"/>
      <dgm:spPr/>
      <dgm:t>
        <a:bodyPr/>
        <a:lstStyle/>
        <a:p>
          <a:pPr rtl="1"/>
          <a:endParaRPr lang="ar-SY"/>
        </a:p>
      </dgm:t>
    </dgm:pt>
    <dgm:pt modelId="{79619233-826C-4EA2-88A2-8F83FAE3F0EC}" type="pres">
      <dgm:prSet presAssocID="{7929959B-16FF-4EC8-82EB-5F1EF6AC5550}" presName="node" presStyleLbl="node1" presStyleIdx="2" presStyleCnt="4" custScaleX="141022">
        <dgm:presLayoutVars>
          <dgm:bulletEnabled val="1"/>
        </dgm:presLayoutVars>
      </dgm:prSet>
      <dgm:spPr/>
      <dgm:t>
        <a:bodyPr/>
        <a:lstStyle/>
        <a:p>
          <a:pPr rtl="1"/>
          <a:endParaRPr lang="ar-SY"/>
        </a:p>
      </dgm:t>
    </dgm:pt>
    <dgm:pt modelId="{98C13908-CE78-473D-81E0-6D88321DE665}" type="pres">
      <dgm:prSet presAssocID="{0FB65BF7-F142-41A3-BBC5-02FABDEB5ED0}" presName="Name9" presStyleLbl="parChTrans1D2" presStyleIdx="3" presStyleCnt="4"/>
      <dgm:spPr/>
      <dgm:t>
        <a:bodyPr/>
        <a:lstStyle/>
        <a:p>
          <a:pPr rtl="1"/>
          <a:endParaRPr lang="ar-SY"/>
        </a:p>
      </dgm:t>
    </dgm:pt>
    <dgm:pt modelId="{0CEBA843-B7AD-4798-8418-F8B182680106}" type="pres">
      <dgm:prSet presAssocID="{0FB65BF7-F142-41A3-BBC5-02FABDEB5ED0}" presName="connTx" presStyleLbl="parChTrans1D2" presStyleIdx="3" presStyleCnt="4"/>
      <dgm:spPr/>
      <dgm:t>
        <a:bodyPr/>
        <a:lstStyle/>
        <a:p>
          <a:pPr rtl="1"/>
          <a:endParaRPr lang="ar-SY"/>
        </a:p>
      </dgm:t>
    </dgm:pt>
    <dgm:pt modelId="{BFB0DB9F-3316-4C9A-901B-3DA3377E7296}" type="pres">
      <dgm:prSet presAssocID="{DD687BDE-D391-4164-9F31-4AFEF7300E15}" presName="node" presStyleLbl="node1" presStyleIdx="3" presStyleCnt="4" custScaleX="159975" custRadScaleRad="116965" custRadScaleInc="-2306">
        <dgm:presLayoutVars>
          <dgm:bulletEnabled val="1"/>
        </dgm:presLayoutVars>
      </dgm:prSet>
      <dgm:spPr/>
      <dgm:t>
        <a:bodyPr/>
        <a:lstStyle/>
        <a:p>
          <a:pPr rtl="1"/>
          <a:endParaRPr lang="ar-SY"/>
        </a:p>
      </dgm:t>
    </dgm:pt>
  </dgm:ptLst>
  <dgm:cxnLst>
    <dgm:cxn modelId="{0FBF9A09-1817-4938-A881-51132FA31447}" srcId="{90E96A2F-3538-455F-88C8-F8DFC4F57C86}" destId="{88B06981-1158-48D7-8913-8957BD997C69}" srcOrd="0" destOrd="0" parTransId="{35C360AF-6CF8-4EAD-9E31-FF0D46667923}" sibTransId="{8C9BE926-A3F6-4344-A558-E5251E25D151}"/>
    <dgm:cxn modelId="{48064EED-B65E-4A37-B231-75E046B62A4A}" type="presOf" srcId="{90E96A2F-3538-455F-88C8-F8DFC4F57C86}" destId="{6FC91E49-D9FA-4F2A-A003-43408C7D3D10}" srcOrd="0" destOrd="0" presId="urn:microsoft.com/office/officeart/2005/8/layout/radial1"/>
    <dgm:cxn modelId="{D7D003A9-6947-4235-88FF-E7EA165D615E}" srcId="{90E96A2F-3538-455F-88C8-F8DFC4F57C86}" destId="{11BE1E95-EF54-4B3A-A128-100E5A4EA210}" srcOrd="1" destOrd="0" parTransId="{805EF282-14B2-4ED6-B360-AC806055F6D0}" sibTransId="{3494EECA-A90D-42E6-B833-44FDC63B24F7}"/>
    <dgm:cxn modelId="{11A9AF76-BA19-4908-8EBC-A4726BEE249F}" type="presOf" srcId="{7929959B-16FF-4EC8-82EB-5F1EF6AC5550}" destId="{79619233-826C-4EA2-88A2-8F83FAE3F0EC}" srcOrd="0" destOrd="0" presId="urn:microsoft.com/office/officeart/2005/8/layout/radial1"/>
    <dgm:cxn modelId="{CA380E89-7362-467A-8926-63EA9AAAE95E}" type="presOf" srcId="{DD687BDE-D391-4164-9F31-4AFEF7300E15}" destId="{BFB0DB9F-3316-4C9A-901B-3DA3377E7296}" srcOrd="0" destOrd="0" presId="urn:microsoft.com/office/officeart/2005/8/layout/radial1"/>
    <dgm:cxn modelId="{56B59769-8F0D-4F5D-BC3D-F6D572021008}" type="presOf" srcId="{805EF282-14B2-4ED6-B360-AC806055F6D0}" destId="{F43AF0E9-760D-4C24-B215-0B43E728FA48}" srcOrd="1" destOrd="0" presId="urn:microsoft.com/office/officeart/2005/8/layout/radial1"/>
    <dgm:cxn modelId="{F405B195-FB75-4E9A-824C-5E3D1AE76C09}" type="presOf" srcId="{805EF282-14B2-4ED6-B360-AC806055F6D0}" destId="{77940D9D-E77B-4FD7-A35D-23661873A860}" srcOrd="0" destOrd="0" presId="urn:microsoft.com/office/officeart/2005/8/layout/radial1"/>
    <dgm:cxn modelId="{E6657863-4194-4FF8-BF42-23D10716F9B2}" type="presOf" srcId="{11BE1E95-EF54-4B3A-A128-100E5A4EA210}" destId="{EBEAA0D7-3427-404F-A132-601E850B5B0B}" srcOrd="0" destOrd="0" presId="urn:microsoft.com/office/officeart/2005/8/layout/radial1"/>
    <dgm:cxn modelId="{3911084B-5B8B-47A8-8B08-98F621096EBC}" srcId="{90E96A2F-3538-455F-88C8-F8DFC4F57C86}" destId="{7929959B-16FF-4EC8-82EB-5F1EF6AC5550}" srcOrd="2" destOrd="0" parTransId="{CB65404C-AE95-43A9-9D4C-D56BB5E70A41}" sibTransId="{A55C1DD9-2883-40B3-8B06-19DC385C4EBD}"/>
    <dgm:cxn modelId="{28A5426D-3D29-47E8-92B4-3FC1AFB714C7}" type="presOf" srcId="{21AA22F7-C7FA-41B4-A347-3A0DF7F29D4A}" destId="{83C960E9-0077-4077-88F9-A166EDC39B9F}" srcOrd="0" destOrd="0" presId="urn:microsoft.com/office/officeart/2005/8/layout/radial1"/>
    <dgm:cxn modelId="{94AE872E-0392-4B56-8980-8AAE0C86DDAB}" type="presOf" srcId="{88B06981-1158-48D7-8913-8957BD997C69}" destId="{64A18147-A2FD-4C17-A0CD-FA751ACF1850}" srcOrd="0" destOrd="0" presId="urn:microsoft.com/office/officeart/2005/8/layout/radial1"/>
    <dgm:cxn modelId="{560A83F1-3F24-425C-8328-CB6872EBDE2E}" type="presOf" srcId="{0FB65BF7-F142-41A3-BBC5-02FABDEB5ED0}" destId="{98C13908-CE78-473D-81E0-6D88321DE665}" srcOrd="0" destOrd="0" presId="urn:microsoft.com/office/officeart/2005/8/layout/radial1"/>
    <dgm:cxn modelId="{92406F51-8950-48A3-B3A2-7784D3712A45}" type="presOf" srcId="{35C360AF-6CF8-4EAD-9E31-FF0D46667923}" destId="{7EB69C80-19FD-4D4B-BE5B-E1994C926F77}" srcOrd="1" destOrd="0" presId="urn:microsoft.com/office/officeart/2005/8/layout/radial1"/>
    <dgm:cxn modelId="{030C45B8-42D8-43EB-9ED6-C730779E4F33}" type="presOf" srcId="{35C360AF-6CF8-4EAD-9E31-FF0D46667923}" destId="{6E57333A-D23E-44A3-BD4A-95C19C064B58}" srcOrd="0" destOrd="0" presId="urn:microsoft.com/office/officeart/2005/8/layout/radial1"/>
    <dgm:cxn modelId="{54E91CD4-AA27-43AE-917F-DE19B2EDC98E}" srcId="{21AA22F7-C7FA-41B4-A347-3A0DF7F29D4A}" destId="{90E96A2F-3538-455F-88C8-F8DFC4F57C86}" srcOrd="0" destOrd="0" parTransId="{D9AC22C4-A501-4B9D-BC9D-70F6B933CADF}" sibTransId="{D9B014B8-1772-4162-92EA-33F548BE6A38}"/>
    <dgm:cxn modelId="{2477D103-A897-4061-AE42-7053126D89DD}" type="presOf" srcId="{0FB65BF7-F142-41A3-BBC5-02FABDEB5ED0}" destId="{0CEBA843-B7AD-4798-8418-F8B182680106}" srcOrd="1" destOrd="0" presId="urn:microsoft.com/office/officeart/2005/8/layout/radial1"/>
    <dgm:cxn modelId="{CCA8B3ED-E661-4A41-8372-6F9DB4573283}" type="presOf" srcId="{CB65404C-AE95-43A9-9D4C-D56BB5E70A41}" destId="{E46F3836-68CC-4C0A-BED0-1211F5D2A420}" srcOrd="0" destOrd="0" presId="urn:microsoft.com/office/officeart/2005/8/layout/radial1"/>
    <dgm:cxn modelId="{8FC1BB0A-5F65-4731-A8AA-D6FA05AC8D0B}" type="presOf" srcId="{CB65404C-AE95-43A9-9D4C-D56BB5E70A41}" destId="{D8C1930E-9B84-4649-B9F9-29EF81E8E0A6}" srcOrd="1" destOrd="0" presId="urn:microsoft.com/office/officeart/2005/8/layout/radial1"/>
    <dgm:cxn modelId="{A1F33EDC-79D8-4EAC-B1E3-C2BCF35B875E}" srcId="{90E96A2F-3538-455F-88C8-F8DFC4F57C86}" destId="{DD687BDE-D391-4164-9F31-4AFEF7300E15}" srcOrd="3" destOrd="0" parTransId="{0FB65BF7-F142-41A3-BBC5-02FABDEB5ED0}" sibTransId="{86DF317A-E940-4AF5-B80E-8F83BA3A8CF9}"/>
    <dgm:cxn modelId="{E9003694-C200-4819-8C95-2D6F75B2641D}" type="presParOf" srcId="{83C960E9-0077-4077-88F9-A166EDC39B9F}" destId="{6FC91E49-D9FA-4F2A-A003-43408C7D3D10}" srcOrd="0" destOrd="0" presId="urn:microsoft.com/office/officeart/2005/8/layout/radial1"/>
    <dgm:cxn modelId="{DA25F544-1711-49C0-B488-7AA9E8739D6E}" type="presParOf" srcId="{83C960E9-0077-4077-88F9-A166EDC39B9F}" destId="{6E57333A-D23E-44A3-BD4A-95C19C064B58}" srcOrd="1" destOrd="0" presId="urn:microsoft.com/office/officeart/2005/8/layout/radial1"/>
    <dgm:cxn modelId="{CEDE2233-BB93-41EE-B303-9D4A4012E277}" type="presParOf" srcId="{6E57333A-D23E-44A3-BD4A-95C19C064B58}" destId="{7EB69C80-19FD-4D4B-BE5B-E1994C926F77}" srcOrd="0" destOrd="0" presId="urn:microsoft.com/office/officeart/2005/8/layout/radial1"/>
    <dgm:cxn modelId="{415D8827-3509-48F6-84FE-7F396A94265D}" type="presParOf" srcId="{83C960E9-0077-4077-88F9-A166EDC39B9F}" destId="{64A18147-A2FD-4C17-A0CD-FA751ACF1850}" srcOrd="2" destOrd="0" presId="urn:microsoft.com/office/officeart/2005/8/layout/radial1"/>
    <dgm:cxn modelId="{8F454CA9-B065-4D77-82BB-B0B4AF52997E}" type="presParOf" srcId="{83C960E9-0077-4077-88F9-A166EDC39B9F}" destId="{77940D9D-E77B-4FD7-A35D-23661873A860}" srcOrd="3" destOrd="0" presId="urn:microsoft.com/office/officeart/2005/8/layout/radial1"/>
    <dgm:cxn modelId="{FF808714-6360-4BA5-80F6-2773BB992671}" type="presParOf" srcId="{77940D9D-E77B-4FD7-A35D-23661873A860}" destId="{F43AF0E9-760D-4C24-B215-0B43E728FA48}" srcOrd="0" destOrd="0" presId="urn:microsoft.com/office/officeart/2005/8/layout/radial1"/>
    <dgm:cxn modelId="{EA323DC1-6029-44F9-9574-AC467F0E2823}" type="presParOf" srcId="{83C960E9-0077-4077-88F9-A166EDC39B9F}" destId="{EBEAA0D7-3427-404F-A132-601E850B5B0B}" srcOrd="4" destOrd="0" presId="urn:microsoft.com/office/officeart/2005/8/layout/radial1"/>
    <dgm:cxn modelId="{062C0082-3E18-415E-9EC2-F2AEFA7E7916}" type="presParOf" srcId="{83C960E9-0077-4077-88F9-A166EDC39B9F}" destId="{E46F3836-68CC-4C0A-BED0-1211F5D2A420}" srcOrd="5" destOrd="0" presId="urn:microsoft.com/office/officeart/2005/8/layout/radial1"/>
    <dgm:cxn modelId="{68D0445B-0A4F-43A8-A2DD-ED03B82C43C4}" type="presParOf" srcId="{E46F3836-68CC-4C0A-BED0-1211F5D2A420}" destId="{D8C1930E-9B84-4649-B9F9-29EF81E8E0A6}" srcOrd="0" destOrd="0" presId="urn:microsoft.com/office/officeart/2005/8/layout/radial1"/>
    <dgm:cxn modelId="{5F6DDCD5-C2C7-4FDA-9E9D-00C235A1DB13}" type="presParOf" srcId="{83C960E9-0077-4077-88F9-A166EDC39B9F}" destId="{79619233-826C-4EA2-88A2-8F83FAE3F0EC}" srcOrd="6" destOrd="0" presId="urn:microsoft.com/office/officeart/2005/8/layout/radial1"/>
    <dgm:cxn modelId="{312CFC20-6C02-4B8D-B2EA-CA2A1772928D}" type="presParOf" srcId="{83C960E9-0077-4077-88F9-A166EDC39B9F}" destId="{98C13908-CE78-473D-81E0-6D88321DE665}" srcOrd="7" destOrd="0" presId="urn:microsoft.com/office/officeart/2005/8/layout/radial1"/>
    <dgm:cxn modelId="{51EB64B0-6502-44A9-85EE-EB44A03095EF}" type="presParOf" srcId="{98C13908-CE78-473D-81E0-6D88321DE665}" destId="{0CEBA843-B7AD-4798-8418-F8B182680106}" srcOrd="0" destOrd="0" presId="urn:microsoft.com/office/officeart/2005/8/layout/radial1"/>
    <dgm:cxn modelId="{1735B134-252B-41FB-874A-03E2EB2CF68E}" type="presParOf" srcId="{83C960E9-0077-4077-88F9-A166EDC39B9F}" destId="{BFB0DB9F-3316-4C9A-901B-3DA3377E7296}"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6D99C9-6448-412E-B5E6-24EAD5F8CBD0}">
      <dsp:nvSpPr>
        <dsp:cNvPr id="0" name=""/>
        <dsp:cNvSpPr/>
      </dsp:nvSpPr>
      <dsp:spPr>
        <a:xfrm>
          <a:off x="3766663" y="1963449"/>
          <a:ext cx="1506645" cy="1506645"/>
        </a:xfrm>
        <a:prstGeom prst="ellipse">
          <a:avLst/>
        </a:prstGeom>
        <a:solidFill>
          <a:schemeClr val="bg2">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700" b="1" i="0" u="none" strike="noStrike" kern="1200" cap="none" normalizeH="0" baseline="0" smtClean="0">
              <a:ln>
                <a:noFill/>
              </a:ln>
              <a:solidFill>
                <a:srgbClr val="FF0000"/>
              </a:solidFill>
              <a:effectLst/>
              <a:latin typeface="Calibri" panose="020F0502020204030204" pitchFamily="34" charset="0"/>
              <a:ea typeface="Calibri" panose="020F0502020204030204" pitchFamily="34" charset="0"/>
              <a:cs typeface="Arial" panose="020B0604020202020204" pitchFamily="34" charset="0"/>
            </a:rPr>
            <a:t>أسباب الانتقال من دراسة الطبيعة للإنسان </a:t>
          </a:r>
          <a:endParaRPr kumimoji="0" lang="ar-SA" sz="1700" b="0" i="0" u="none" strike="noStrike" kern="1200" cap="none" normalizeH="0" baseline="0" smtClean="0">
            <a:ln>
              <a:noFill/>
            </a:ln>
            <a:solidFill>
              <a:schemeClr val="tx1"/>
            </a:solidFill>
            <a:effectLst/>
            <a:latin typeface="Arial" panose="020B0604020202020204" pitchFamily="34" charset="0"/>
            <a:cs typeface="Arial" panose="020B0604020202020204" pitchFamily="34" charset="0"/>
          </a:endParaRPr>
        </a:p>
      </dsp:txBody>
      <dsp:txXfrm>
        <a:off x="3987306" y="2184092"/>
        <a:ext cx="1065359" cy="1065359"/>
      </dsp:txXfrm>
    </dsp:sp>
    <dsp:sp modelId="{2A8C85FD-C196-4D27-8463-7658E1832449}">
      <dsp:nvSpPr>
        <dsp:cNvPr id="0" name=""/>
        <dsp:cNvSpPr/>
      </dsp:nvSpPr>
      <dsp:spPr>
        <a:xfrm rot="16200000">
          <a:off x="4293685" y="1721922"/>
          <a:ext cx="452601" cy="30454"/>
        </a:xfrm>
        <a:custGeom>
          <a:avLst/>
          <a:gdLst/>
          <a:ahLst/>
          <a:cxnLst/>
          <a:rect l="0" t="0" r="0" b="0"/>
          <a:pathLst>
            <a:path>
              <a:moveTo>
                <a:pt x="0" y="15227"/>
              </a:moveTo>
              <a:lnTo>
                <a:pt x="452601" y="15227"/>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SY" sz="500" kern="1200"/>
        </a:p>
      </dsp:txBody>
      <dsp:txXfrm>
        <a:off x="4508670" y="1725834"/>
        <a:ext cx="22630" cy="22630"/>
      </dsp:txXfrm>
    </dsp:sp>
    <dsp:sp modelId="{0190FC4A-D42D-46B4-A243-C98DD25A6650}">
      <dsp:nvSpPr>
        <dsp:cNvPr id="0" name=""/>
        <dsp:cNvSpPr/>
      </dsp:nvSpPr>
      <dsp:spPr>
        <a:xfrm>
          <a:off x="3598046" y="4202"/>
          <a:ext cx="1843878" cy="1506645"/>
        </a:xfrm>
        <a:prstGeom prst="ellipse">
          <a:avLst/>
        </a:prstGeom>
        <a:solidFill>
          <a:schemeClr val="bg2">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600" b="1" i="0" u="none" strike="noStrike" kern="1200" cap="none" normalizeH="0" baseline="0" dirty="0" smtClean="0">
              <a:ln>
                <a:noFill/>
              </a:ln>
              <a:solidFill>
                <a:srgbClr val="FFFF00"/>
              </a:solidFill>
              <a:effectLst/>
              <a:latin typeface="Calibri" panose="020F0502020204030204" pitchFamily="34" charset="0"/>
              <a:ea typeface="Calibri" panose="020F0502020204030204" pitchFamily="34" charset="0"/>
              <a:cs typeface="Arial" panose="020B0604020202020204" pitchFamily="34" charset="0"/>
            </a:rPr>
            <a:t>طرح السؤال حول دور الإنسان الفاعل في تطور المعرفة بفضل السفسطائيون </a:t>
          </a:r>
          <a:endParaRPr kumimoji="0" lang="ar-SA" sz="1600" b="0" i="0" u="none" strike="noStrike" kern="1200" cap="none" normalizeH="0" baseline="0" dirty="0" smtClean="0">
            <a:ln>
              <a:noFill/>
            </a:ln>
            <a:solidFill>
              <a:srgbClr val="FFFF00"/>
            </a:solidFill>
            <a:effectLst/>
            <a:latin typeface="Arial" panose="020B0604020202020204" pitchFamily="34" charset="0"/>
            <a:cs typeface="Arial" panose="020B0604020202020204" pitchFamily="34" charset="0"/>
          </a:endParaRPr>
        </a:p>
      </dsp:txBody>
      <dsp:txXfrm>
        <a:off x="3868076" y="224845"/>
        <a:ext cx="1303818" cy="1065359"/>
      </dsp:txXfrm>
    </dsp:sp>
    <dsp:sp modelId="{AF306626-AA69-41DE-B7A9-69D911FE07BB}">
      <dsp:nvSpPr>
        <dsp:cNvPr id="0" name=""/>
        <dsp:cNvSpPr/>
      </dsp:nvSpPr>
      <dsp:spPr>
        <a:xfrm rot="20520000">
          <a:off x="5228246" y="2417030"/>
          <a:ext cx="334777" cy="30454"/>
        </a:xfrm>
        <a:custGeom>
          <a:avLst/>
          <a:gdLst/>
          <a:ahLst/>
          <a:cxnLst/>
          <a:rect l="0" t="0" r="0" b="0"/>
          <a:pathLst>
            <a:path>
              <a:moveTo>
                <a:pt x="0" y="15227"/>
              </a:moveTo>
              <a:lnTo>
                <a:pt x="334777" y="15227"/>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SY" sz="500" kern="1200"/>
        </a:p>
      </dsp:txBody>
      <dsp:txXfrm>
        <a:off x="5387265" y="2423887"/>
        <a:ext cx="16738" cy="16738"/>
      </dsp:txXfrm>
    </dsp:sp>
    <dsp:sp modelId="{24159103-F6CB-4DFC-A4F8-95D469752934}">
      <dsp:nvSpPr>
        <dsp:cNvPr id="0" name=""/>
        <dsp:cNvSpPr/>
      </dsp:nvSpPr>
      <dsp:spPr>
        <a:xfrm>
          <a:off x="5496257" y="1358009"/>
          <a:ext cx="1774166" cy="1506645"/>
        </a:xfrm>
        <a:prstGeom prst="ellipse">
          <a:avLst/>
        </a:prstGeom>
        <a:solidFill>
          <a:schemeClr val="bg2">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800" b="1" i="0" u="none" strike="noStrike" kern="1200" cap="none" normalizeH="0" baseline="0" dirty="0" smtClean="0">
              <a:ln>
                <a:noFill/>
              </a:ln>
              <a:solidFill>
                <a:srgbClr val="FFFF00"/>
              </a:solidFill>
              <a:effectLst/>
              <a:latin typeface="Calibri" panose="020F0502020204030204" pitchFamily="34" charset="0"/>
              <a:ea typeface="Calibri" panose="020F0502020204030204" pitchFamily="34" charset="0"/>
              <a:cs typeface="Arial" panose="020B0604020202020204" pitchFamily="34" charset="0"/>
            </a:rPr>
            <a:t>نقد سقراط للمذاهب الطبيعية السابقة </a:t>
          </a:r>
          <a:endParaRPr kumimoji="0" lang="ar-SA" sz="1800" b="0" i="0" u="none" strike="noStrike" kern="1200" cap="none" normalizeH="0" baseline="0" dirty="0" smtClean="0">
            <a:ln>
              <a:noFill/>
            </a:ln>
            <a:solidFill>
              <a:srgbClr val="FFFF00"/>
            </a:solidFill>
            <a:effectLst/>
            <a:latin typeface="Arial" panose="020B0604020202020204" pitchFamily="34" charset="0"/>
            <a:cs typeface="Arial" panose="020B0604020202020204" pitchFamily="34" charset="0"/>
          </a:endParaRPr>
        </a:p>
      </dsp:txBody>
      <dsp:txXfrm>
        <a:off x="5756078" y="1578652"/>
        <a:ext cx="1254524" cy="1065359"/>
      </dsp:txXfrm>
    </dsp:sp>
    <dsp:sp modelId="{7035FCE2-95C1-445B-B6F1-E0C4BA07A849}">
      <dsp:nvSpPr>
        <dsp:cNvPr id="0" name=""/>
        <dsp:cNvSpPr/>
      </dsp:nvSpPr>
      <dsp:spPr>
        <a:xfrm rot="3240000">
          <a:off x="4880412" y="3472648"/>
          <a:ext cx="399624" cy="30454"/>
        </a:xfrm>
        <a:custGeom>
          <a:avLst/>
          <a:gdLst/>
          <a:ahLst/>
          <a:cxnLst/>
          <a:rect l="0" t="0" r="0" b="0"/>
          <a:pathLst>
            <a:path>
              <a:moveTo>
                <a:pt x="0" y="15227"/>
              </a:moveTo>
              <a:lnTo>
                <a:pt x="399624" y="15227"/>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SY" sz="500" kern="1200"/>
        </a:p>
      </dsp:txBody>
      <dsp:txXfrm>
        <a:off x="5070234" y="3477884"/>
        <a:ext cx="19981" cy="19981"/>
      </dsp:txXfrm>
    </dsp:sp>
    <dsp:sp modelId="{373A7D62-C402-45D2-BFF7-3A415DFFA397}">
      <dsp:nvSpPr>
        <dsp:cNvPr id="0" name=""/>
        <dsp:cNvSpPr/>
      </dsp:nvSpPr>
      <dsp:spPr>
        <a:xfrm>
          <a:off x="4724118" y="3548514"/>
          <a:ext cx="1894968" cy="1506645"/>
        </a:xfrm>
        <a:prstGeom prst="ellipse">
          <a:avLst/>
        </a:prstGeom>
        <a:solidFill>
          <a:schemeClr val="bg2">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600" b="1" i="0" u="none" strike="noStrike" kern="1200" cap="none" normalizeH="0" baseline="0" dirty="0" smtClean="0">
              <a:ln>
                <a:noFill/>
              </a:ln>
              <a:solidFill>
                <a:srgbClr val="FFFF00"/>
              </a:solidFill>
              <a:effectLst/>
              <a:latin typeface="Calibri" panose="020F0502020204030204" pitchFamily="34" charset="0"/>
              <a:ea typeface="Calibri" panose="020F0502020204030204" pitchFamily="34" charset="0"/>
              <a:cs typeface="Arial" panose="020B0604020202020204" pitchFamily="34" charset="0"/>
            </a:rPr>
            <a:t>عدم كفاية النظريات الفلسفية الطبيعية </a:t>
          </a:r>
          <a:endParaRPr kumimoji="0" lang="ar-SA" sz="1600" b="0" i="0" u="none" strike="noStrike" kern="1200" cap="none" normalizeH="0" baseline="0" dirty="0" smtClean="0">
            <a:ln>
              <a:noFill/>
            </a:ln>
            <a:solidFill>
              <a:srgbClr val="FFFF00"/>
            </a:solidFill>
            <a:effectLst/>
            <a:latin typeface="Arial" panose="020B0604020202020204" pitchFamily="34" charset="0"/>
            <a:cs typeface="Arial" panose="020B0604020202020204" pitchFamily="34" charset="0"/>
          </a:endParaRPr>
        </a:p>
      </dsp:txBody>
      <dsp:txXfrm>
        <a:off x="5001630" y="3769157"/>
        <a:ext cx="1339944" cy="1065359"/>
      </dsp:txXfrm>
    </dsp:sp>
    <dsp:sp modelId="{97FD41EB-2B6C-4E9D-986E-AC7FB448AECD}">
      <dsp:nvSpPr>
        <dsp:cNvPr id="0" name=""/>
        <dsp:cNvSpPr/>
      </dsp:nvSpPr>
      <dsp:spPr>
        <a:xfrm rot="7560000">
          <a:off x="3756490" y="3474403"/>
          <a:ext cx="403962" cy="30454"/>
        </a:xfrm>
        <a:custGeom>
          <a:avLst/>
          <a:gdLst/>
          <a:ahLst/>
          <a:cxnLst/>
          <a:rect l="0" t="0" r="0" b="0"/>
          <a:pathLst>
            <a:path>
              <a:moveTo>
                <a:pt x="0" y="15227"/>
              </a:moveTo>
              <a:lnTo>
                <a:pt x="403962" y="15227"/>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SY" sz="500" kern="1200"/>
        </a:p>
      </dsp:txBody>
      <dsp:txXfrm rot="10800000">
        <a:off x="3948373" y="3479531"/>
        <a:ext cx="20198" cy="20198"/>
      </dsp:txXfrm>
    </dsp:sp>
    <dsp:sp modelId="{A8960BD9-AF19-4AB7-B8C8-D685162EE7B6}">
      <dsp:nvSpPr>
        <dsp:cNvPr id="0" name=""/>
        <dsp:cNvSpPr/>
      </dsp:nvSpPr>
      <dsp:spPr>
        <a:xfrm>
          <a:off x="2440780" y="3548514"/>
          <a:ext cx="1855178" cy="1506645"/>
        </a:xfrm>
        <a:prstGeom prst="ellipse">
          <a:avLst/>
        </a:prstGeom>
        <a:solidFill>
          <a:schemeClr val="bg2">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600" b="1" i="0" u="none" strike="noStrike" kern="1200" cap="none" normalizeH="0" baseline="0" dirty="0" smtClean="0">
              <a:ln>
                <a:noFill/>
              </a:ln>
              <a:solidFill>
                <a:srgbClr val="FFFF00"/>
              </a:solidFill>
              <a:effectLst/>
              <a:latin typeface="Calibri" panose="020F0502020204030204" pitchFamily="34" charset="0"/>
              <a:ea typeface="Calibri" panose="020F0502020204030204" pitchFamily="34" charset="0"/>
              <a:cs typeface="Arial" panose="020B0604020202020204" pitchFamily="34" charset="0"/>
            </a:rPr>
            <a:t>تعاظم دور الفلسفة في فهم الحياة والكون </a:t>
          </a:r>
          <a:endParaRPr kumimoji="0" lang="ar-SA" sz="1600" b="1" i="0" u="none" strike="noStrike" kern="1200" cap="none" normalizeH="0" baseline="0" dirty="0" smtClean="0">
            <a:ln>
              <a:noFill/>
            </a:ln>
            <a:solidFill>
              <a:srgbClr val="FFFF00"/>
            </a:solidFill>
            <a:effectLst/>
            <a:latin typeface="Arial" panose="020B0604020202020204" pitchFamily="34" charset="0"/>
            <a:cs typeface="Arial" panose="020B0604020202020204" pitchFamily="34" charset="0"/>
          </a:endParaRPr>
        </a:p>
      </dsp:txBody>
      <dsp:txXfrm>
        <a:off x="2712465" y="3769157"/>
        <a:ext cx="1311808" cy="1065359"/>
      </dsp:txXfrm>
    </dsp:sp>
    <dsp:sp modelId="{D76BD348-5723-4581-8399-3F73CEDB0E73}">
      <dsp:nvSpPr>
        <dsp:cNvPr id="0" name=""/>
        <dsp:cNvSpPr/>
      </dsp:nvSpPr>
      <dsp:spPr>
        <a:xfrm rot="11880000">
          <a:off x="3586336" y="2434355"/>
          <a:ext cx="222645" cy="30454"/>
        </a:xfrm>
        <a:custGeom>
          <a:avLst/>
          <a:gdLst/>
          <a:ahLst/>
          <a:cxnLst/>
          <a:rect l="0" t="0" r="0" b="0"/>
          <a:pathLst>
            <a:path>
              <a:moveTo>
                <a:pt x="0" y="15227"/>
              </a:moveTo>
              <a:lnTo>
                <a:pt x="222645" y="15227"/>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SY" sz="500" kern="1200"/>
        </a:p>
      </dsp:txBody>
      <dsp:txXfrm rot="10800000">
        <a:off x="3692093" y="2444016"/>
        <a:ext cx="11132" cy="11132"/>
      </dsp:txXfrm>
    </dsp:sp>
    <dsp:sp modelId="{4CD0E4B8-BD75-43CF-89A5-CB89B8529FC0}">
      <dsp:nvSpPr>
        <dsp:cNvPr id="0" name=""/>
        <dsp:cNvSpPr/>
      </dsp:nvSpPr>
      <dsp:spPr>
        <a:xfrm>
          <a:off x="1634658" y="1358009"/>
          <a:ext cx="2043946" cy="1506645"/>
        </a:xfrm>
        <a:prstGeom prst="ellipse">
          <a:avLst/>
        </a:prstGeom>
        <a:solidFill>
          <a:schemeClr val="bg2">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600" b="1" i="0" u="none" strike="noStrike" kern="1200" cap="none" normalizeH="0" baseline="0" dirty="0" smtClean="0">
              <a:ln>
                <a:noFill/>
              </a:ln>
              <a:solidFill>
                <a:srgbClr val="FFFF00"/>
              </a:solidFill>
              <a:effectLst/>
              <a:latin typeface="Calibri" panose="020F0502020204030204" pitchFamily="34" charset="0"/>
              <a:ea typeface="Calibri" panose="020F0502020204030204" pitchFamily="34" charset="0"/>
              <a:cs typeface="Arial" panose="020B0604020202020204" pitchFamily="34" charset="0"/>
            </a:rPr>
            <a:t>تطور الجدل والخطابة بوصفها أدوات هامة لتوضيح الأفكار </a:t>
          </a:r>
          <a:endParaRPr kumimoji="0" lang="ar-SA" sz="1600" b="1" i="0" u="none" strike="noStrike" kern="1200" cap="none" normalizeH="0" baseline="0" dirty="0" smtClean="0">
            <a:ln>
              <a:noFill/>
            </a:ln>
            <a:solidFill>
              <a:srgbClr val="FFFF00"/>
            </a:solidFill>
            <a:effectLst/>
            <a:latin typeface="Arial" panose="020B0604020202020204" pitchFamily="34" charset="0"/>
            <a:cs typeface="Arial" panose="020B0604020202020204" pitchFamily="34" charset="0"/>
          </a:endParaRPr>
        </a:p>
      </dsp:txBody>
      <dsp:txXfrm>
        <a:off x="1933987" y="1578652"/>
        <a:ext cx="1445288" cy="10653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E42359-BE28-48DE-B60A-4BB021B227EA}">
      <dsp:nvSpPr>
        <dsp:cNvPr id="0" name=""/>
        <dsp:cNvSpPr/>
      </dsp:nvSpPr>
      <dsp:spPr>
        <a:xfrm>
          <a:off x="1769004" y="0"/>
          <a:ext cx="1769004" cy="1337733"/>
        </a:xfrm>
        <a:prstGeom prst="trapezoid">
          <a:avLst>
            <a:gd name="adj" fmla="val 66119"/>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1">
            <a:lnSpc>
              <a:spcPct val="90000"/>
            </a:lnSpc>
            <a:spcBef>
              <a:spcPct val="0"/>
            </a:spcBef>
            <a:spcAft>
              <a:spcPct val="35000"/>
            </a:spcAft>
          </a:pPr>
          <a:r>
            <a:rPr lang="ar-SY" sz="1800" kern="1200" dirty="0" smtClean="0"/>
            <a:t>الخير</a:t>
          </a:r>
          <a:endParaRPr lang="ar-SY" sz="1800" kern="1200" dirty="0"/>
        </a:p>
      </dsp:txBody>
      <dsp:txXfrm>
        <a:off x="1769004" y="0"/>
        <a:ext cx="1769004" cy="1337733"/>
      </dsp:txXfrm>
    </dsp:sp>
    <dsp:sp modelId="{A67C4840-27CF-4FA6-89BD-09778A7CEFED}">
      <dsp:nvSpPr>
        <dsp:cNvPr id="0" name=""/>
        <dsp:cNvSpPr/>
      </dsp:nvSpPr>
      <dsp:spPr>
        <a:xfrm>
          <a:off x="884502" y="1337733"/>
          <a:ext cx="3538008" cy="1337733"/>
        </a:xfrm>
        <a:prstGeom prst="trapezoid">
          <a:avLst>
            <a:gd name="adj" fmla="val 66119"/>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ct val="35000"/>
            </a:spcAft>
          </a:pPr>
          <a:r>
            <a:rPr lang="ar-SY" sz="2000" kern="1200" dirty="0" smtClean="0"/>
            <a:t>الحق</a:t>
          </a:r>
          <a:endParaRPr lang="ar-SY" sz="2000" kern="1200" dirty="0"/>
        </a:p>
      </dsp:txBody>
      <dsp:txXfrm>
        <a:off x="1503653" y="1337733"/>
        <a:ext cx="2299705" cy="1337733"/>
      </dsp:txXfrm>
    </dsp:sp>
    <dsp:sp modelId="{24D68406-FDA5-436E-8F67-8042A4596707}">
      <dsp:nvSpPr>
        <dsp:cNvPr id="0" name=""/>
        <dsp:cNvSpPr/>
      </dsp:nvSpPr>
      <dsp:spPr>
        <a:xfrm>
          <a:off x="0" y="2675466"/>
          <a:ext cx="5307012" cy="1337733"/>
        </a:xfrm>
        <a:prstGeom prst="trapezoid">
          <a:avLst>
            <a:gd name="adj" fmla="val 66119"/>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1">
            <a:lnSpc>
              <a:spcPct val="90000"/>
            </a:lnSpc>
            <a:spcBef>
              <a:spcPct val="0"/>
            </a:spcBef>
            <a:spcAft>
              <a:spcPct val="35000"/>
            </a:spcAft>
          </a:pPr>
          <a:r>
            <a:rPr lang="ar-SY" sz="1800" kern="1200" dirty="0" smtClean="0"/>
            <a:t>الجمال</a:t>
          </a:r>
          <a:endParaRPr lang="ar-SY" sz="1800" kern="1200" dirty="0"/>
        </a:p>
      </dsp:txBody>
      <dsp:txXfrm>
        <a:off x="928727" y="2675466"/>
        <a:ext cx="3449557" cy="13377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C91E49-D9FA-4F2A-A003-43408C7D3D10}">
      <dsp:nvSpPr>
        <dsp:cNvPr id="0" name=""/>
        <dsp:cNvSpPr/>
      </dsp:nvSpPr>
      <dsp:spPr>
        <a:xfrm>
          <a:off x="3672301" y="1898811"/>
          <a:ext cx="1441710" cy="1441710"/>
        </a:xfrm>
        <a:prstGeom prst="ellipse">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rtl="1" eaLnBrk="0" latinLnBrk="0">
            <a:lnSpc>
              <a:spcPct val="90000"/>
            </a:lnSpc>
            <a:spcBef>
              <a:spcPct val="0"/>
            </a:spcBef>
            <a:spcAft>
              <a:spcPct val="35000"/>
            </a:spcAft>
          </a:pPr>
          <a:r>
            <a:rPr lang="ar-SA" sz="2600" kern="1200" smtClean="0"/>
            <a:t>العللُ لدى أرسطو </a:t>
          </a:r>
        </a:p>
      </dsp:txBody>
      <dsp:txXfrm>
        <a:off x="3883435" y="2109945"/>
        <a:ext cx="1019442" cy="1019442"/>
      </dsp:txXfrm>
    </dsp:sp>
    <dsp:sp modelId="{6E57333A-D23E-44A3-BD4A-95C19C064B58}">
      <dsp:nvSpPr>
        <dsp:cNvPr id="0" name=""/>
        <dsp:cNvSpPr/>
      </dsp:nvSpPr>
      <dsp:spPr>
        <a:xfrm rot="16224975">
          <a:off x="4208284" y="1692227"/>
          <a:ext cx="383000" cy="30216"/>
        </a:xfrm>
        <a:custGeom>
          <a:avLst/>
          <a:gdLst/>
          <a:ahLst/>
          <a:cxnLst/>
          <a:rect l="0" t="0" r="0" b="0"/>
          <a:pathLst>
            <a:path>
              <a:moveTo>
                <a:pt x="0" y="15108"/>
              </a:moveTo>
              <a:lnTo>
                <a:pt x="383000" y="15108"/>
              </a:lnTo>
            </a:path>
          </a:pathLst>
        </a:custGeom>
        <a:noFill/>
        <a:ln w="28575" cap="rnd" cmpd="sng" algn="ctr">
          <a:solidFill>
            <a:schemeClr val="accent3"/>
          </a:solidFill>
          <a:prstDash val="solid"/>
        </a:ln>
        <a:effectLst>
          <a:outerShdw blurRad="38100" dist="25400" dir="5400000" rotWithShape="0">
            <a:srgbClr val="000000">
              <a:alpha val="45000"/>
            </a:srgbClr>
          </a:outerShdw>
        </a:effectLst>
      </dsp:spPr>
      <dsp:style>
        <a:lnRef idx="3">
          <a:schemeClr val="accent3"/>
        </a:lnRef>
        <a:fillRef idx="0">
          <a:schemeClr val="accent3"/>
        </a:fillRef>
        <a:effectRef idx="2">
          <a:schemeClr val="accent3"/>
        </a:effectRef>
        <a:fontRef idx="minor">
          <a:schemeClr val="tx1"/>
        </a:fontRef>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SY" sz="500" kern="1200"/>
        </a:p>
      </dsp:txBody>
      <dsp:txXfrm>
        <a:off x="4390209" y="1697760"/>
        <a:ext cx="19150" cy="19150"/>
      </dsp:txXfrm>
    </dsp:sp>
    <dsp:sp modelId="{64A18147-A2FD-4C17-A0CD-FA751ACF1850}">
      <dsp:nvSpPr>
        <dsp:cNvPr id="0" name=""/>
        <dsp:cNvSpPr/>
      </dsp:nvSpPr>
      <dsp:spPr>
        <a:xfrm>
          <a:off x="3280257" y="74137"/>
          <a:ext cx="2252311" cy="1441710"/>
        </a:xfrm>
        <a:prstGeom prst="ellipse">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eaLnBrk="0" latinLnBrk="0">
            <a:lnSpc>
              <a:spcPct val="90000"/>
            </a:lnSpc>
            <a:spcBef>
              <a:spcPct val="0"/>
            </a:spcBef>
            <a:spcAft>
              <a:spcPct val="35000"/>
            </a:spcAft>
          </a:pPr>
          <a:r>
            <a:rPr lang="ar-SA" sz="1600" b="1" kern="1200" dirty="0" smtClean="0">
              <a:solidFill>
                <a:srgbClr val="FFFF00"/>
              </a:solidFill>
            </a:rPr>
            <a:t>1- العلة ُالمادية ُ</a:t>
          </a:r>
          <a:endParaRPr lang="en-US" sz="1600" b="1" kern="1200" dirty="0" smtClean="0">
            <a:solidFill>
              <a:srgbClr val="FFFF00"/>
            </a:solidFill>
          </a:endParaRPr>
        </a:p>
        <a:p>
          <a:pPr lvl="0" algn="ctr" defTabSz="711200" rtl="1" eaLnBrk="0" latinLnBrk="0">
            <a:lnSpc>
              <a:spcPct val="90000"/>
            </a:lnSpc>
            <a:spcBef>
              <a:spcPct val="0"/>
            </a:spcBef>
            <a:spcAft>
              <a:spcPct val="35000"/>
            </a:spcAft>
          </a:pPr>
          <a:r>
            <a:rPr lang="ar-SA" sz="1600" b="1" kern="1200" dirty="0" smtClean="0">
              <a:solidFill>
                <a:schemeClr val="tx1">
                  <a:lumMod val="95000"/>
                </a:schemeClr>
              </a:solidFill>
            </a:rPr>
            <a:t>هي المادةُ التي نصنع منها  الشيء الخشب </a:t>
          </a:r>
        </a:p>
      </dsp:txBody>
      <dsp:txXfrm>
        <a:off x="3610100" y="285271"/>
        <a:ext cx="1592625" cy="1019442"/>
      </dsp:txXfrm>
    </dsp:sp>
    <dsp:sp modelId="{77940D9D-E77B-4FD7-A35D-23661873A860}">
      <dsp:nvSpPr>
        <dsp:cNvPr id="0" name=""/>
        <dsp:cNvSpPr/>
      </dsp:nvSpPr>
      <dsp:spPr>
        <a:xfrm>
          <a:off x="5114011" y="2604558"/>
          <a:ext cx="200758" cy="30216"/>
        </a:xfrm>
        <a:custGeom>
          <a:avLst/>
          <a:gdLst/>
          <a:ahLst/>
          <a:cxnLst/>
          <a:rect l="0" t="0" r="0" b="0"/>
          <a:pathLst>
            <a:path>
              <a:moveTo>
                <a:pt x="0" y="15108"/>
              </a:moveTo>
              <a:lnTo>
                <a:pt x="200758" y="15108"/>
              </a:lnTo>
            </a:path>
          </a:pathLst>
        </a:custGeom>
        <a:noFill/>
        <a:ln w="28575" cap="rnd" cmpd="sng" algn="ctr">
          <a:solidFill>
            <a:schemeClr val="accent3"/>
          </a:solidFill>
          <a:prstDash val="solid"/>
        </a:ln>
        <a:effectLst>
          <a:outerShdw blurRad="38100" dist="25400" dir="5400000" rotWithShape="0">
            <a:srgbClr val="000000">
              <a:alpha val="45000"/>
            </a:srgbClr>
          </a:outerShdw>
        </a:effectLst>
      </dsp:spPr>
      <dsp:style>
        <a:lnRef idx="3">
          <a:schemeClr val="accent3"/>
        </a:lnRef>
        <a:fillRef idx="0">
          <a:schemeClr val="accent3"/>
        </a:fillRef>
        <a:effectRef idx="2">
          <a:schemeClr val="accent3"/>
        </a:effectRef>
        <a:fontRef idx="minor">
          <a:schemeClr val="tx1"/>
        </a:fontRef>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SY" sz="500" kern="1200"/>
        </a:p>
      </dsp:txBody>
      <dsp:txXfrm>
        <a:off x="5209371" y="2614648"/>
        <a:ext cx="10037" cy="10037"/>
      </dsp:txXfrm>
    </dsp:sp>
    <dsp:sp modelId="{EBEAA0D7-3427-404F-A132-601E850B5B0B}">
      <dsp:nvSpPr>
        <dsp:cNvPr id="0" name=""/>
        <dsp:cNvSpPr/>
      </dsp:nvSpPr>
      <dsp:spPr>
        <a:xfrm>
          <a:off x="5314769" y="1898811"/>
          <a:ext cx="1910496" cy="1441710"/>
        </a:xfrm>
        <a:prstGeom prst="ellipse">
          <a:avLst/>
        </a:prstGeom>
        <a:solidFill>
          <a:schemeClr val="accent4">
            <a:hueOff val="886254"/>
            <a:satOff val="321"/>
            <a:lumOff val="-261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1" eaLnBrk="0" latinLnBrk="0">
            <a:lnSpc>
              <a:spcPct val="90000"/>
            </a:lnSpc>
            <a:spcBef>
              <a:spcPct val="0"/>
            </a:spcBef>
            <a:spcAft>
              <a:spcPct val="35000"/>
            </a:spcAft>
          </a:pPr>
          <a:r>
            <a:rPr lang="ar-SA" sz="1800" kern="1200" dirty="0" smtClean="0">
              <a:solidFill>
                <a:srgbClr val="FFFF00"/>
              </a:solidFill>
            </a:rPr>
            <a:t>3- العلةُ الفاعلة </a:t>
          </a:r>
          <a:endParaRPr lang="en-US" sz="1800" kern="1200" dirty="0" smtClean="0">
            <a:solidFill>
              <a:srgbClr val="FFFF00"/>
            </a:solidFill>
          </a:endParaRPr>
        </a:p>
        <a:p>
          <a:pPr lvl="0" algn="ctr" defTabSz="800100" rtl="1" eaLnBrk="0" latinLnBrk="0">
            <a:lnSpc>
              <a:spcPct val="90000"/>
            </a:lnSpc>
            <a:spcBef>
              <a:spcPct val="0"/>
            </a:spcBef>
            <a:spcAft>
              <a:spcPct val="35000"/>
            </a:spcAft>
          </a:pPr>
          <a:r>
            <a:rPr lang="ar-SA" sz="1800" kern="1200" dirty="0" smtClean="0">
              <a:solidFill>
                <a:schemeClr val="tx1">
                  <a:lumMod val="95000"/>
                </a:schemeClr>
              </a:solidFill>
            </a:rPr>
            <a:t>الشخصُ المنفذُ </a:t>
          </a:r>
          <a:endParaRPr lang="en-US" sz="1800" kern="1200" dirty="0" smtClean="0">
            <a:solidFill>
              <a:schemeClr val="tx1">
                <a:lumMod val="95000"/>
              </a:schemeClr>
            </a:solidFill>
          </a:endParaRPr>
        </a:p>
        <a:p>
          <a:pPr lvl="0" algn="ctr" defTabSz="800100" rtl="1" eaLnBrk="0" latinLnBrk="0">
            <a:lnSpc>
              <a:spcPct val="90000"/>
            </a:lnSpc>
            <a:spcBef>
              <a:spcPct val="0"/>
            </a:spcBef>
            <a:spcAft>
              <a:spcPct val="35000"/>
            </a:spcAft>
          </a:pPr>
          <a:r>
            <a:rPr lang="ar-SA" sz="1800" kern="1200" dirty="0" smtClean="0">
              <a:solidFill>
                <a:schemeClr val="tx1">
                  <a:lumMod val="95000"/>
                </a:schemeClr>
              </a:solidFill>
            </a:rPr>
            <a:t>النجار </a:t>
          </a:r>
        </a:p>
      </dsp:txBody>
      <dsp:txXfrm>
        <a:off x="5594555" y="2109945"/>
        <a:ext cx="1350924" cy="1019442"/>
      </dsp:txXfrm>
    </dsp:sp>
    <dsp:sp modelId="{E46F3836-68CC-4C0A-BED0-1211F5D2A420}">
      <dsp:nvSpPr>
        <dsp:cNvPr id="0" name=""/>
        <dsp:cNvSpPr/>
      </dsp:nvSpPr>
      <dsp:spPr>
        <a:xfrm rot="5400000">
          <a:off x="4175581" y="3542989"/>
          <a:ext cx="435151" cy="30216"/>
        </a:xfrm>
        <a:custGeom>
          <a:avLst/>
          <a:gdLst/>
          <a:ahLst/>
          <a:cxnLst/>
          <a:rect l="0" t="0" r="0" b="0"/>
          <a:pathLst>
            <a:path>
              <a:moveTo>
                <a:pt x="0" y="15108"/>
              </a:moveTo>
              <a:lnTo>
                <a:pt x="435151" y="15108"/>
              </a:lnTo>
            </a:path>
          </a:pathLst>
        </a:custGeom>
        <a:noFill/>
        <a:ln w="28575" cap="rnd" cmpd="sng" algn="ctr">
          <a:solidFill>
            <a:schemeClr val="accent3"/>
          </a:solidFill>
          <a:prstDash val="solid"/>
        </a:ln>
        <a:effectLst>
          <a:outerShdw blurRad="38100" dist="25400" dir="5400000" rotWithShape="0">
            <a:srgbClr val="000000">
              <a:alpha val="45000"/>
            </a:srgbClr>
          </a:outerShdw>
        </a:effectLst>
      </dsp:spPr>
      <dsp:style>
        <a:lnRef idx="3">
          <a:schemeClr val="accent3"/>
        </a:lnRef>
        <a:fillRef idx="0">
          <a:schemeClr val="accent3"/>
        </a:fillRef>
        <a:effectRef idx="2">
          <a:schemeClr val="accent3"/>
        </a:effectRef>
        <a:fontRef idx="minor">
          <a:schemeClr val="tx1"/>
        </a:fontRef>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SY" sz="500" kern="1200"/>
        </a:p>
      </dsp:txBody>
      <dsp:txXfrm>
        <a:off x="4382278" y="3547218"/>
        <a:ext cx="21757" cy="21757"/>
      </dsp:txXfrm>
    </dsp:sp>
    <dsp:sp modelId="{79619233-826C-4EA2-88A2-8F83FAE3F0EC}">
      <dsp:nvSpPr>
        <dsp:cNvPr id="0" name=""/>
        <dsp:cNvSpPr/>
      </dsp:nvSpPr>
      <dsp:spPr>
        <a:xfrm>
          <a:off x="3376592" y="3775673"/>
          <a:ext cx="2033128" cy="1441710"/>
        </a:xfrm>
        <a:prstGeom prst="ellipse">
          <a:avLst/>
        </a:prstGeom>
        <a:solidFill>
          <a:schemeClr val="accent4">
            <a:hueOff val="1772507"/>
            <a:satOff val="641"/>
            <a:lumOff val="-522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eaLnBrk="0" latinLnBrk="0">
            <a:lnSpc>
              <a:spcPct val="90000"/>
            </a:lnSpc>
            <a:spcBef>
              <a:spcPct val="0"/>
            </a:spcBef>
            <a:spcAft>
              <a:spcPct val="35000"/>
            </a:spcAft>
          </a:pPr>
          <a:r>
            <a:rPr lang="ar-SA" sz="1600" b="1" kern="1200" dirty="0" smtClean="0">
              <a:solidFill>
                <a:srgbClr val="FFFF00"/>
              </a:solidFill>
              <a:effectLst>
                <a:outerShdw blurRad="38100" dist="38100" dir="2700000" algn="tl">
                  <a:srgbClr val="000000">
                    <a:alpha val="43137"/>
                  </a:srgbClr>
                </a:outerShdw>
              </a:effectLst>
            </a:rPr>
            <a:t>4- العلةٌ الغائيةُ </a:t>
          </a:r>
          <a:endParaRPr lang="en-US" sz="1600" b="1" kern="1200" dirty="0" smtClean="0">
            <a:solidFill>
              <a:srgbClr val="FFFF00"/>
            </a:solidFill>
            <a:effectLst>
              <a:outerShdw blurRad="38100" dist="38100" dir="2700000" algn="tl">
                <a:srgbClr val="000000">
                  <a:alpha val="43137"/>
                </a:srgbClr>
              </a:outerShdw>
            </a:effectLst>
          </a:endParaRPr>
        </a:p>
        <a:p>
          <a:pPr lvl="0" algn="ctr" defTabSz="711200" rtl="1" eaLnBrk="0" latinLnBrk="0">
            <a:lnSpc>
              <a:spcPct val="90000"/>
            </a:lnSpc>
            <a:spcBef>
              <a:spcPct val="0"/>
            </a:spcBef>
            <a:spcAft>
              <a:spcPct val="35000"/>
            </a:spcAft>
          </a:pPr>
          <a:r>
            <a:rPr lang="ar-SA" sz="1600" kern="1200" dirty="0" smtClean="0">
              <a:solidFill>
                <a:schemeClr val="tx1">
                  <a:lumMod val="95000"/>
                </a:schemeClr>
              </a:solidFill>
            </a:rPr>
            <a:t>غايةٌ صنع الشيء </a:t>
          </a:r>
          <a:endParaRPr lang="en-US" sz="1600" kern="1200" dirty="0" smtClean="0">
            <a:solidFill>
              <a:schemeClr val="tx1">
                <a:lumMod val="95000"/>
              </a:schemeClr>
            </a:solidFill>
          </a:endParaRPr>
        </a:p>
        <a:p>
          <a:pPr lvl="0" algn="ctr" defTabSz="711200" rtl="1" eaLnBrk="0" latinLnBrk="0">
            <a:lnSpc>
              <a:spcPct val="90000"/>
            </a:lnSpc>
            <a:spcBef>
              <a:spcPct val="0"/>
            </a:spcBef>
            <a:spcAft>
              <a:spcPct val="35000"/>
            </a:spcAft>
          </a:pPr>
          <a:r>
            <a:rPr lang="ar-SA" sz="1600" kern="1200" dirty="0" smtClean="0">
              <a:solidFill>
                <a:schemeClr val="tx1">
                  <a:lumMod val="95000"/>
                </a:schemeClr>
              </a:solidFill>
            </a:rPr>
            <a:t>وضعٌ الكتب بالمكتبة </a:t>
          </a:r>
        </a:p>
      </dsp:txBody>
      <dsp:txXfrm>
        <a:off x="3674337" y="3986807"/>
        <a:ext cx="1437638" cy="1019442"/>
      </dsp:txXfrm>
    </dsp:sp>
    <dsp:sp modelId="{98C13908-CE78-473D-81E0-6D88321DE665}">
      <dsp:nvSpPr>
        <dsp:cNvPr id="0" name=""/>
        <dsp:cNvSpPr/>
      </dsp:nvSpPr>
      <dsp:spPr>
        <a:xfrm rot="10737738">
          <a:off x="3350923" y="2620525"/>
          <a:ext cx="321522" cy="30216"/>
        </a:xfrm>
        <a:custGeom>
          <a:avLst/>
          <a:gdLst/>
          <a:ahLst/>
          <a:cxnLst/>
          <a:rect l="0" t="0" r="0" b="0"/>
          <a:pathLst>
            <a:path>
              <a:moveTo>
                <a:pt x="0" y="15108"/>
              </a:moveTo>
              <a:lnTo>
                <a:pt x="321522" y="15108"/>
              </a:lnTo>
            </a:path>
          </a:pathLst>
        </a:custGeom>
        <a:noFill/>
        <a:ln w="28575" cap="rnd" cmpd="sng" algn="ctr">
          <a:solidFill>
            <a:schemeClr val="accent3"/>
          </a:solidFill>
          <a:prstDash val="solid"/>
        </a:ln>
        <a:effectLst>
          <a:outerShdw blurRad="38100" dist="25400" dir="5400000" rotWithShape="0">
            <a:srgbClr val="000000">
              <a:alpha val="45000"/>
            </a:srgbClr>
          </a:outerShdw>
        </a:effectLst>
      </dsp:spPr>
      <dsp:style>
        <a:lnRef idx="3">
          <a:schemeClr val="accent3"/>
        </a:lnRef>
        <a:fillRef idx="0">
          <a:schemeClr val="accent3"/>
        </a:fillRef>
        <a:effectRef idx="2">
          <a:schemeClr val="accent3"/>
        </a:effectRef>
        <a:fontRef idx="minor">
          <a:schemeClr val="tx1"/>
        </a:fontRef>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SY" sz="500" kern="1200"/>
        </a:p>
      </dsp:txBody>
      <dsp:txXfrm rot="10800000">
        <a:off x="3503646" y="2627595"/>
        <a:ext cx="16076" cy="16076"/>
      </dsp:txXfrm>
    </dsp:sp>
    <dsp:sp modelId="{BFB0DB9F-3316-4C9A-901B-3DA3377E7296}">
      <dsp:nvSpPr>
        <dsp:cNvPr id="0" name=""/>
        <dsp:cNvSpPr/>
      </dsp:nvSpPr>
      <dsp:spPr>
        <a:xfrm>
          <a:off x="1045057" y="1938568"/>
          <a:ext cx="2306375" cy="1441710"/>
        </a:xfrm>
        <a:prstGeom prst="ellipse">
          <a:avLst/>
        </a:prstGeom>
        <a:solidFill>
          <a:schemeClr val="accent4">
            <a:hueOff val="2658761"/>
            <a:satOff val="962"/>
            <a:lumOff val="-784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eaLnBrk="0" latinLnBrk="0">
            <a:lnSpc>
              <a:spcPct val="90000"/>
            </a:lnSpc>
            <a:spcBef>
              <a:spcPct val="0"/>
            </a:spcBef>
            <a:spcAft>
              <a:spcPct val="35000"/>
            </a:spcAft>
          </a:pPr>
          <a:r>
            <a:rPr lang="ar-SA" sz="1600" b="1" kern="1200" dirty="0" smtClean="0">
              <a:solidFill>
                <a:srgbClr val="FFFF00"/>
              </a:solidFill>
              <a:effectLst>
                <a:outerShdw blurRad="38100" dist="38100" dir="2700000" algn="tl">
                  <a:srgbClr val="000000">
                    <a:alpha val="43137"/>
                  </a:srgbClr>
                </a:outerShdw>
              </a:effectLst>
            </a:rPr>
            <a:t>2- العلةٌ الصوريةٌ </a:t>
          </a:r>
          <a:endParaRPr lang="en-US" sz="1600" b="1" kern="1200" dirty="0" smtClean="0">
            <a:solidFill>
              <a:srgbClr val="FFFF00"/>
            </a:solidFill>
            <a:effectLst>
              <a:outerShdw blurRad="38100" dist="38100" dir="2700000" algn="tl">
                <a:srgbClr val="000000">
                  <a:alpha val="43137"/>
                </a:srgbClr>
              </a:outerShdw>
            </a:effectLst>
          </a:endParaRPr>
        </a:p>
        <a:p>
          <a:pPr lvl="0" algn="ctr" defTabSz="711200" rtl="1" eaLnBrk="0" latinLnBrk="0">
            <a:lnSpc>
              <a:spcPct val="90000"/>
            </a:lnSpc>
            <a:spcBef>
              <a:spcPct val="0"/>
            </a:spcBef>
            <a:spcAft>
              <a:spcPct val="35000"/>
            </a:spcAft>
          </a:pPr>
          <a:r>
            <a:rPr lang="ar-SA" sz="1600" b="1" kern="1200" dirty="0" smtClean="0">
              <a:solidFill>
                <a:schemeClr val="tx1">
                  <a:lumMod val="95000"/>
                </a:schemeClr>
              </a:solidFill>
              <a:effectLst>
                <a:outerShdw blurRad="38100" dist="38100" dir="2700000" algn="tl">
                  <a:srgbClr val="000000">
                    <a:alpha val="43137"/>
                  </a:srgbClr>
                </a:outerShdw>
              </a:effectLst>
            </a:rPr>
            <a:t>صورة الشيء قبل وجوده بالواقع </a:t>
          </a:r>
          <a:endParaRPr lang="en-US" sz="1600" b="1" kern="1200" dirty="0" smtClean="0">
            <a:solidFill>
              <a:schemeClr val="tx1">
                <a:lumMod val="95000"/>
              </a:schemeClr>
            </a:solidFill>
            <a:effectLst>
              <a:outerShdw blurRad="38100" dist="38100" dir="2700000" algn="tl">
                <a:srgbClr val="000000">
                  <a:alpha val="43137"/>
                </a:srgbClr>
              </a:outerShdw>
            </a:effectLst>
          </a:endParaRPr>
        </a:p>
        <a:p>
          <a:pPr lvl="0" algn="ctr" defTabSz="711200" rtl="1" eaLnBrk="0" latinLnBrk="0">
            <a:lnSpc>
              <a:spcPct val="90000"/>
            </a:lnSpc>
            <a:spcBef>
              <a:spcPct val="0"/>
            </a:spcBef>
            <a:spcAft>
              <a:spcPct val="35000"/>
            </a:spcAft>
          </a:pPr>
          <a:r>
            <a:rPr lang="ar-SA" sz="1600" b="1" kern="1200" dirty="0" smtClean="0">
              <a:solidFill>
                <a:schemeClr val="tx1">
                  <a:lumMod val="95000"/>
                </a:schemeClr>
              </a:solidFill>
              <a:effectLst>
                <a:outerShdw blurRad="38100" dist="38100" dir="2700000" algn="tl">
                  <a:srgbClr val="000000">
                    <a:alpha val="43137"/>
                  </a:srgbClr>
                </a:outerShdw>
              </a:effectLst>
            </a:rPr>
            <a:t>صورةُ المكتبةُ</a:t>
          </a:r>
        </a:p>
      </dsp:txBody>
      <dsp:txXfrm>
        <a:off x="1382818" y="2149702"/>
        <a:ext cx="1630853" cy="1019442"/>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F5C1D036-5476-4C49-880B-A4900BF023EC}" type="datetimeFigureOut">
              <a:rPr lang="ar-SY" smtClean="0"/>
              <a:t>08/03/1440</a:t>
            </a:fld>
            <a:endParaRPr lang="ar-SY"/>
          </a:p>
        </p:txBody>
      </p:sp>
      <p:sp>
        <p:nvSpPr>
          <p:cNvPr id="5" name="Footer Placeholder 4"/>
          <p:cNvSpPr>
            <a:spLocks noGrp="1"/>
          </p:cNvSpPr>
          <p:nvPr>
            <p:ph type="ftr" sz="quarter" idx="11"/>
          </p:nvPr>
        </p:nvSpPr>
        <p:spPr/>
        <p:txBody>
          <a:bodyPr/>
          <a:lstStyle/>
          <a:p>
            <a:endParaRPr lang="ar-SY"/>
          </a:p>
        </p:txBody>
      </p:sp>
      <p:sp>
        <p:nvSpPr>
          <p:cNvPr id="6" name="Slide Number Placeholder 5"/>
          <p:cNvSpPr>
            <a:spLocks noGrp="1"/>
          </p:cNvSpPr>
          <p:nvPr>
            <p:ph type="sldNum" sz="quarter" idx="12"/>
          </p:nvPr>
        </p:nvSpPr>
        <p:spPr/>
        <p:txBody>
          <a:bodyPr/>
          <a:lstStyle/>
          <a:p>
            <a:fld id="{2163B707-85BC-44BC-B2F9-6A67528296BA}" type="slidenum">
              <a:rPr lang="ar-SY" smtClean="0"/>
              <a:t>‹#›</a:t>
            </a:fld>
            <a:endParaRPr lang="ar-SY"/>
          </a:p>
        </p:txBody>
      </p:sp>
    </p:spTree>
    <p:extLst>
      <p:ext uri="{BB962C8B-B14F-4D97-AF65-F5344CB8AC3E}">
        <p14:creationId xmlns:p14="http://schemas.microsoft.com/office/powerpoint/2010/main" val="36926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F5C1D036-5476-4C49-880B-A4900BF023EC}" type="datetimeFigureOut">
              <a:rPr lang="ar-SY" smtClean="0"/>
              <a:t>08/03/1440</a:t>
            </a:fld>
            <a:endParaRPr lang="ar-SY"/>
          </a:p>
        </p:txBody>
      </p:sp>
      <p:sp>
        <p:nvSpPr>
          <p:cNvPr id="6" name="Footer Placeholder 5"/>
          <p:cNvSpPr>
            <a:spLocks noGrp="1"/>
          </p:cNvSpPr>
          <p:nvPr>
            <p:ph type="ftr" sz="quarter" idx="11"/>
          </p:nvPr>
        </p:nvSpPr>
        <p:spPr/>
        <p:txBody>
          <a:bodyPr/>
          <a:lstStyle/>
          <a:p>
            <a:endParaRPr lang="ar-SY"/>
          </a:p>
        </p:txBody>
      </p:sp>
      <p:sp>
        <p:nvSpPr>
          <p:cNvPr id="7" name="Slide Number Placeholder 6"/>
          <p:cNvSpPr>
            <a:spLocks noGrp="1"/>
          </p:cNvSpPr>
          <p:nvPr>
            <p:ph type="sldNum" sz="quarter" idx="12"/>
          </p:nvPr>
        </p:nvSpPr>
        <p:spPr/>
        <p:txBody>
          <a:bodyPr/>
          <a:lstStyle/>
          <a:p>
            <a:fld id="{2163B707-85BC-44BC-B2F9-6A67528296BA}" type="slidenum">
              <a:rPr lang="ar-SY" smtClean="0"/>
              <a:t>‹#›</a:t>
            </a:fld>
            <a:endParaRPr lang="ar-SY"/>
          </a:p>
        </p:txBody>
      </p:sp>
    </p:spTree>
    <p:extLst>
      <p:ext uri="{BB962C8B-B14F-4D97-AF65-F5344CB8AC3E}">
        <p14:creationId xmlns:p14="http://schemas.microsoft.com/office/powerpoint/2010/main" val="1903742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ar-SA" smtClean="0"/>
              <a:t>انقر لتحرير نمط العنوان الرئيسي</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F5C1D036-5476-4C49-880B-A4900BF023EC}" type="datetimeFigureOut">
              <a:rPr lang="ar-SY" smtClean="0"/>
              <a:t>08/03/1440</a:t>
            </a:fld>
            <a:endParaRPr lang="ar-SY"/>
          </a:p>
        </p:txBody>
      </p:sp>
      <p:sp>
        <p:nvSpPr>
          <p:cNvPr id="5" name="Footer Placeholder 4"/>
          <p:cNvSpPr>
            <a:spLocks noGrp="1"/>
          </p:cNvSpPr>
          <p:nvPr>
            <p:ph type="ftr" sz="quarter" idx="11"/>
          </p:nvPr>
        </p:nvSpPr>
        <p:spPr/>
        <p:txBody>
          <a:bodyPr/>
          <a:lstStyle/>
          <a:p>
            <a:endParaRPr lang="ar-SY"/>
          </a:p>
        </p:txBody>
      </p:sp>
      <p:sp>
        <p:nvSpPr>
          <p:cNvPr id="6" name="Slide Number Placeholder 5"/>
          <p:cNvSpPr>
            <a:spLocks noGrp="1"/>
          </p:cNvSpPr>
          <p:nvPr>
            <p:ph type="sldNum" sz="quarter" idx="12"/>
          </p:nvPr>
        </p:nvSpPr>
        <p:spPr/>
        <p:txBody>
          <a:bodyPr/>
          <a:lstStyle/>
          <a:p>
            <a:fld id="{2163B707-85BC-44BC-B2F9-6A67528296BA}" type="slidenum">
              <a:rPr lang="ar-SY" smtClean="0"/>
              <a:t>‹#›</a:t>
            </a:fld>
            <a:endParaRPr lang="ar-SY"/>
          </a:p>
        </p:txBody>
      </p:sp>
    </p:spTree>
    <p:extLst>
      <p:ext uri="{BB962C8B-B14F-4D97-AF65-F5344CB8AC3E}">
        <p14:creationId xmlns:p14="http://schemas.microsoft.com/office/powerpoint/2010/main" val="14603137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ar-SA" smtClean="0"/>
              <a:t>انقر لتحرير نمط العنوان الرئيسي</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ar-SA" smtClean="0"/>
              <a:t>انقر لتحرير أنماط النص الرئيسي</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F5C1D036-5476-4C49-880B-A4900BF023EC}" type="datetimeFigureOut">
              <a:rPr lang="ar-SY" smtClean="0"/>
              <a:t>08/03/1440</a:t>
            </a:fld>
            <a:endParaRPr lang="ar-SY"/>
          </a:p>
        </p:txBody>
      </p:sp>
      <p:sp>
        <p:nvSpPr>
          <p:cNvPr id="5" name="Footer Placeholder 4"/>
          <p:cNvSpPr>
            <a:spLocks noGrp="1"/>
          </p:cNvSpPr>
          <p:nvPr>
            <p:ph type="ftr" sz="quarter" idx="11"/>
          </p:nvPr>
        </p:nvSpPr>
        <p:spPr/>
        <p:txBody>
          <a:bodyPr/>
          <a:lstStyle/>
          <a:p>
            <a:endParaRPr lang="ar-SY"/>
          </a:p>
        </p:txBody>
      </p:sp>
      <p:sp>
        <p:nvSpPr>
          <p:cNvPr id="6" name="Slide Number Placeholder 5"/>
          <p:cNvSpPr>
            <a:spLocks noGrp="1"/>
          </p:cNvSpPr>
          <p:nvPr>
            <p:ph type="sldNum" sz="quarter" idx="12"/>
          </p:nvPr>
        </p:nvSpPr>
        <p:spPr/>
        <p:txBody>
          <a:bodyPr/>
          <a:lstStyle/>
          <a:p>
            <a:fld id="{2163B707-85BC-44BC-B2F9-6A67528296BA}" type="slidenum">
              <a:rPr lang="ar-SY" smtClean="0"/>
              <a:t>‹#›</a:t>
            </a:fld>
            <a:endParaRPr lang="ar-SY"/>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6647577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F5C1D036-5476-4C49-880B-A4900BF023EC}" type="datetimeFigureOut">
              <a:rPr lang="ar-SY" smtClean="0"/>
              <a:t>08/03/1440</a:t>
            </a:fld>
            <a:endParaRPr lang="ar-SY"/>
          </a:p>
        </p:txBody>
      </p:sp>
      <p:sp>
        <p:nvSpPr>
          <p:cNvPr id="5" name="Footer Placeholder 4"/>
          <p:cNvSpPr>
            <a:spLocks noGrp="1"/>
          </p:cNvSpPr>
          <p:nvPr>
            <p:ph type="ftr" sz="quarter" idx="11"/>
          </p:nvPr>
        </p:nvSpPr>
        <p:spPr/>
        <p:txBody>
          <a:bodyPr/>
          <a:lstStyle/>
          <a:p>
            <a:endParaRPr lang="ar-SY"/>
          </a:p>
        </p:txBody>
      </p:sp>
      <p:sp>
        <p:nvSpPr>
          <p:cNvPr id="6" name="Slide Number Placeholder 5"/>
          <p:cNvSpPr>
            <a:spLocks noGrp="1"/>
          </p:cNvSpPr>
          <p:nvPr>
            <p:ph type="sldNum" sz="quarter" idx="12"/>
          </p:nvPr>
        </p:nvSpPr>
        <p:spPr/>
        <p:txBody>
          <a:bodyPr/>
          <a:lstStyle/>
          <a:p>
            <a:fld id="{2163B707-85BC-44BC-B2F9-6A67528296BA}" type="slidenum">
              <a:rPr lang="ar-SY" smtClean="0"/>
              <a:t>‹#›</a:t>
            </a:fld>
            <a:endParaRPr lang="ar-SY"/>
          </a:p>
        </p:txBody>
      </p:sp>
    </p:spTree>
    <p:extLst>
      <p:ext uri="{BB962C8B-B14F-4D97-AF65-F5344CB8AC3E}">
        <p14:creationId xmlns:p14="http://schemas.microsoft.com/office/powerpoint/2010/main" val="19954265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أعمد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5C1D036-5476-4C49-880B-A4900BF023EC}" type="datetimeFigureOut">
              <a:rPr lang="ar-SY" smtClean="0"/>
              <a:t>08/03/1440</a:t>
            </a:fld>
            <a:endParaRPr lang="ar-SY"/>
          </a:p>
        </p:txBody>
      </p:sp>
      <p:sp>
        <p:nvSpPr>
          <p:cNvPr id="4" name="Footer Placeholder 4"/>
          <p:cNvSpPr>
            <a:spLocks noGrp="1"/>
          </p:cNvSpPr>
          <p:nvPr>
            <p:ph type="ftr" sz="quarter" idx="11"/>
          </p:nvPr>
        </p:nvSpPr>
        <p:spPr/>
        <p:txBody>
          <a:bodyPr/>
          <a:lstStyle/>
          <a:p>
            <a:endParaRPr lang="ar-SY"/>
          </a:p>
        </p:txBody>
      </p:sp>
      <p:sp>
        <p:nvSpPr>
          <p:cNvPr id="6" name="Slide Number Placeholder 5"/>
          <p:cNvSpPr>
            <a:spLocks noGrp="1"/>
          </p:cNvSpPr>
          <p:nvPr>
            <p:ph type="sldNum" sz="quarter" idx="12"/>
          </p:nvPr>
        </p:nvSpPr>
        <p:spPr/>
        <p:txBody>
          <a:bodyPr/>
          <a:lstStyle/>
          <a:p>
            <a:fld id="{2163B707-85BC-44BC-B2F9-6A67528296BA}" type="slidenum">
              <a:rPr lang="ar-SY" smtClean="0"/>
              <a:t>‹#›</a:t>
            </a:fld>
            <a:endParaRPr lang="ar-SY"/>
          </a:p>
        </p:txBody>
      </p:sp>
    </p:spTree>
    <p:extLst>
      <p:ext uri="{BB962C8B-B14F-4D97-AF65-F5344CB8AC3E}">
        <p14:creationId xmlns:p14="http://schemas.microsoft.com/office/powerpoint/2010/main" val="32797764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أعمدة صو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5C1D036-5476-4C49-880B-A4900BF023EC}" type="datetimeFigureOut">
              <a:rPr lang="ar-SY" smtClean="0"/>
              <a:t>08/03/1440</a:t>
            </a:fld>
            <a:endParaRPr lang="ar-SY"/>
          </a:p>
        </p:txBody>
      </p:sp>
      <p:sp>
        <p:nvSpPr>
          <p:cNvPr id="4" name="Footer Placeholder 4"/>
          <p:cNvSpPr>
            <a:spLocks noGrp="1"/>
          </p:cNvSpPr>
          <p:nvPr>
            <p:ph type="ftr" sz="quarter" idx="11"/>
          </p:nvPr>
        </p:nvSpPr>
        <p:spPr/>
        <p:txBody>
          <a:bodyPr/>
          <a:lstStyle/>
          <a:p>
            <a:endParaRPr lang="ar-SY"/>
          </a:p>
        </p:txBody>
      </p:sp>
      <p:sp>
        <p:nvSpPr>
          <p:cNvPr id="6" name="Slide Number Placeholder 5"/>
          <p:cNvSpPr>
            <a:spLocks noGrp="1"/>
          </p:cNvSpPr>
          <p:nvPr>
            <p:ph type="sldNum" sz="quarter" idx="12"/>
          </p:nvPr>
        </p:nvSpPr>
        <p:spPr/>
        <p:txBody>
          <a:bodyPr/>
          <a:lstStyle/>
          <a:p>
            <a:fld id="{2163B707-85BC-44BC-B2F9-6A67528296BA}" type="slidenum">
              <a:rPr lang="ar-SY" smtClean="0"/>
              <a:t>‹#›</a:t>
            </a:fld>
            <a:endParaRPr lang="ar-SY"/>
          </a:p>
        </p:txBody>
      </p:sp>
    </p:spTree>
    <p:extLst>
      <p:ext uri="{BB962C8B-B14F-4D97-AF65-F5344CB8AC3E}">
        <p14:creationId xmlns:p14="http://schemas.microsoft.com/office/powerpoint/2010/main" val="12721978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nchor="t" anchorCtr="0"/>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F5C1D036-5476-4C49-880B-A4900BF023EC}" type="datetimeFigureOut">
              <a:rPr lang="ar-SY" smtClean="0"/>
              <a:t>08/03/1440</a:t>
            </a:fld>
            <a:endParaRPr lang="ar-SY"/>
          </a:p>
        </p:txBody>
      </p:sp>
      <p:sp>
        <p:nvSpPr>
          <p:cNvPr id="5" name="Footer Placeholder 4"/>
          <p:cNvSpPr>
            <a:spLocks noGrp="1"/>
          </p:cNvSpPr>
          <p:nvPr>
            <p:ph type="ftr" sz="quarter" idx="11"/>
          </p:nvPr>
        </p:nvSpPr>
        <p:spPr/>
        <p:txBody>
          <a:bodyPr/>
          <a:lstStyle/>
          <a:p>
            <a:endParaRPr lang="ar-SY"/>
          </a:p>
        </p:txBody>
      </p:sp>
      <p:sp>
        <p:nvSpPr>
          <p:cNvPr id="6" name="Slide Number Placeholder 5"/>
          <p:cNvSpPr>
            <a:spLocks noGrp="1"/>
          </p:cNvSpPr>
          <p:nvPr>
            <p:ph type="sldNum" sz="quarter" idx="12"/>
          </p:nvPr>
        </p:nvSpPr>
        <p:spPr/>
        <p:txBody>
          <a:bodyPr/>
          <a:lstStyle/>
          <a:p>
            <a:fld id="{2163B707-85BC-44BC-B2F9-6A67528296BA}" type="slidenum">
              <a:rPr lang="ar-SY" smtClean="0"/>
              <a:t>‹#›</a:t>
            </a:fld>
            <a:endParaRPr lang="ar-SY"/>
          </a:p>
        </p:txBody>
      </p:sp>
    </p:spTree>
    <p:extLst>
      <p:ext uri="{BB962C8B-B14F-4D97-AF65-F5344CB8AC3E}">
        <p14:creationId xmlns:p14="http://schemas.microsoft.com/office/powerpoint/2010/main" val="25921099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F5C1D036-5476-4C49-880B-A4900BF023EC}" type="datetimeFigureOut">
              <a:rPr lang="ar-SY" smtClean="0"/>
              <a:t>08/03/1440</a:t>
            </a:fld>
            <a:endParaRPr lang="ar-SY"/>
          </a:p>
        </p:txBody>
      </p:sp>
      <p:sp>
        <p:nvSpPr>
          <p:cNvPr id="5" name="Footer Placeholder 4"/>
          <p:cNvSpPr>
            <a:spLocks noGrp="1"/>
          </p:cNvSpPr>
          <p:nvPr>
            <p:ph type="ftr" sz="quarter" idx="11"/>
          </p:nvPr>
        </p:nvSpPr>
        <p:spPr/>
        <p:txBody>
          <a:bodyPr/>
          <a:lstStyle/>
          <a:p>
            <a:endParaRPr lang="ar-SY"/>
          </a:p>
        </p:txBody>
      </p:sp>
      <p:sp>
        <p:nvSpPr>
          <p:cNvPr id="6" name="Slide Number Placeholder 5"/>
          <p:cNvSpPr>
            <a:spLocks noGrp="1"/>
          </p:cNvSpPr>
          <p:nvPr>
            <p:ph type="sldNum" sz="quarter" idx="12"/>
          </p:nvPr>
        </p:nvSpPr>
        <p:spPr/>
        <p:txBody>
          <a:bodyPr/>
          <a:lstStyle/>
          <a:p>
            <a:fld id="{2163B707-85BC-44BC-B2F9-6A67528296BA}" type="slidenum">
              <a:rPr lang="ar-SY" smtClean="0"/>
              <a:t>‹#›</a:t>
            </a:fld>
            <a:endParaRPr lang="ar-SY"/>
          </a:p>
        </p:txBody>
      </p:sp>
    </p:spTree>
    <p:extLst>
      <p:ext uri="{BB962C8B-B14F-4D97-AF65-F5344CB8AC3E}">
        <p14:creationId xmlns:p14="http://schemas.microsoft.com/office/powerpoint/2010/main" val="2820102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3"/>
          <p:cNvSpPr>
            <a:spLocks noGrp="1"/>
          </p:cNvSpPr>
          <p:nvPr>
            <p:ph type="dt" sz="half" idx="10"/>
          </p:nvPr>
        </p:nvSpPr>
        <p:spPr/>
        <p:txBody>
          <a:bodyPr/>
          <a:lstStyle/>
          <a:p>
            <a:fld id="{F5C1D036-5476-4C49-880B-A4900BF023EC}" type="datetimeFigureOut">
              <a:rPr lang="ar-SY" smtClean="0"/>
              <a:t>08/03/1440</a:t>
            </a:fld>
            <a:endParaRPr lang="ar-SY"/>
          </a:p>
        </p:txBody>
      </p:sp>
      <p:sp>
        <p:nvSpPr>
          <p:cNvPr id="5" name="Footer Placeholder 4"/>
          <p:cNvSpPr>
            <a:spLocks noGrp="1"/>
          </p:cNvSpPr>
          <p:nvPr>
            <p:ph type="ftr" sz="quarter" idx="11"/>
          </p:nvPr>
        </p:nvSpPr>
        <p:spPr/>
        <p:txBody>
          <a:bodyPr/>
          <a:lstStyle/>
          <a:p>
            <a:endParaRPr lang="ar-SY"/>
          </a:p>
        </p:txBody>
      </p:sp>
      <p:sp>
        <p:nvSpPr>
          <p:cNvPr id="6" name="Slide Number Placeholder 5"/>
          <p:cNvSpPr>
            <a:spLocks noGrp="1"/>
          </p:cNvSpPr>
          <p:nvPr>
            <p:ph type="sldNum" sz="quarter" idx="12"/>
          </p:nvPr>
        </p:nvSpPr>
        <p:spPr/>
        <p:txBody>
          <a:bodyPr/>
          <a:lstStyle/>
          <a:p>
            <a:fld id="{2163B707-85BC-44BC-B2F9-6A67528296BA}" type="slidenum">
              <a:rPr lang="ar-SY" smtClean="0"/>
              <a:t>‹#›</a:t>
            </a:fld>
            <a:endParaRPr lang="ar-SY"/>
          </a:p>
        </p:txBody>
      </p:sp>
    </p:spTree>
    <p:extLst>
      <p:ext uri="{BB962C8B-B14F-4D97-AF65-F5344CB8AC3E}">
        <p14:creationId xmlns:p14="http://schemas.microsoft.com/office/powerpoint/2010/main" val="263645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F5C1D036-5476-4C49-880B-A4900BF023EC}" type="datetimeFigureOut">
              <a:rPr lang="ar-SY" smtClean="0"/>
              <a:t>08/03/1440</a:t>
            </a:fld>
            <a:endParaRPr lang="ar-SY"/>
          </a:p>
        </p:txBody>
      </p:sp>
      <p:sp>
        <p:nvSpPr>
          <p:cNvPr id="5" name="Footer Placeholder 4"/>
          <p:cNvSpPr>
            <a:spLocks noGrp="1"/>
          </p:cNvSpPr>
          <p:nvPr>
            <p:ph type="ftr" sz="quarter" idx="11"/>
          </p:nvPr>
        </p:nvSpPr>
        <p:spPr/>
        <p:txBody>
          <a:bodyPr/>
          <a:lstStyle/>
          <a:p>
            <a:endParaRPr lang="ar-SY"/>
          </a:p>
        </p:txBody>
      </p:sp>
      <p:sp>
        <p:nvSpPr>
          <p:cNvPr id="6" name="Slide Number Placeholder 5"/>
          <p:cNvSpPr>
            <a:spLocks noGrp="1"/>
          </p:cNvSpPr>
          <p:nvPr>
            <p:ph type="sldNum" sz="quarter" idx="12"/>
          </p:nvPr>
        </p:nvSpPr>
        <p:spPr/>
        <p:txBody>
          <a:bodyPr/>
          <a:lstStyle/>
          <a:p>
            <a:fld id="{2163B707-85BC-44BC-B2F9-6A67528296BA}" type="slidenum">
              <a:rPr lang="ar-SY" smtClean="0"/>
              <a:t>‹#›</a:t>
            </a:fld>
            <a:endParaRPr lang="ar-SY"/>
          </a:p>
        </p:txBody>
      </p:sp>
    </p:spTree>
    <p:extLst>
      <p:ext uri="{BB962C8B-B14F-4D97-AF65-F5344CB8AC3E}">
        <p14:creationId xmlns:p14="http://schemas.microsoft.com/office/powerpoint/2010/main" val="823598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F5C1D036-5476-4C49-880B-A4900BF023EC}" type="datetimeFigureOut">
              <a:rPr lang="ar-SY" smtClean="0"/>
              <a:t>08/03/1440</a:t>
            </a:fld>
            <a:endParaRPr lang="ar-SY"/>
          </a:p>
        </p:txBody>
      </p:sp>
      <p:sp>
        <p:nvSpPr>
          <p:cNvPr id="6" name="Footer Placeholder 5"/>
          <p:cNvSpPr>
            <a:spLocks noGrp="1"/>
          </p:cNvSpPr>
          <p:nvPr>
            <p:ph type="ftr" sz="quarter" idx="11"/>
          </p:nvPr>
        </p:nvSpPr>
        <p:spPr/>
        <p:txBody>
          <a:bodyPr/>
          <a:lstStyle/>
          <a:p>
            <a:endParaRPr lang="ar-SY"/>
          </a:p>
        </p:txBody>
      </p:sp>
      <p:sp>
        <p:nvSpPr>
          <p:cNvPr id="7" name="Slide Number Placeholder 6"/>
          <p:cNvSpPr>
            <a:spLocks noGrp="1"/>
          </p:cNvSpPr>
          <p:nvPr>
            <p:ph type="sldNum" sz="quarter" idx="12"/>
          </p:nvPr>
        </p:nvSpPr>
        <p:spPr/>
        <p:txBody>
          <a:bodyPr/>
          <a:lstStyle/>
          <a:p>
            <a:fld id="{2163B707-85BC-44BC-B2F9-6A67528296BA}" type="slidenum">
              <a:rPr lang="ar-SY" smtClean="0"/>
              <a:t>‹#›</a:t>
            </a:fld>
            <a:endParaRPr lang="ar-SY"/>
          </a:p>
        </p:txBody>
      </p:sp>
    </p:spTree>
    <p:extLst>
      <p:ext uri="{BB962C8B-B14F-4D97-AF65-F5344CB8AC3E}">
        <p14:creationId xmlns:p14="http://schemas.microsoft.com/office/powerpoint/2010/main" val="3766472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F5C1D036-5476-4C49-880B-A4900BF023EC}" type="datetimeFigureOut">
              <a:rPr lang="ar-SY" smtClean="0"/>
              <a:t>08/03/1440</a:t>
            </a:fld>
            <a:endParaRPr lang="ar-SY"/>
          </a:p>
        </p:txBody>
      </p:sp>
      <p:sp>
        <p:nvSpPr>
          <p:cNvPr id="8" name="Footer Placeholder 7"/>
          <p:cNvSpPr>
            <a:spLocks noGrp="1"/>
          </p:cNvSpPr>
          <p:nvPr>
            <p:ph type="ftr" sz="quarter" idx="11"/>
          </p:nvPr>
        </p:nvSpPr>
        <p:spPr/>
        <p:txBody>
          <a:bodyPr/>
          <a:lstStyle/>
          <a:p>
            <a:endParaRPr lang="ar-SY"/>
          </a:p>
        </p:txBody>
      </p:sp>
      <p:sp>
        <p:nvSpPr>
          <p:cNvPr id="9" name="Slide Number Placeholder 8"/>
          <p:cNvSpPr>
            <a:spLocks noGrp="1"/>
          </p:cNvSpPr>
          <p:nvPr>
            <p:ph type="sldNum" sz="quarter" idx="12"/>
          </p:nvPr>
        </p:nvSpPr>
        <p:spPr/>
        <p:txBody>
          <a:bodyPr/>
          <a:lstStyle/>
          <a:p>
            <a:fld id="{2163B707-85BC-44BC-B2F9-6A67528296BA}" type="slidenum">
              <a:rPr lang="ar-SY" smtClean="0"/>
              <a:t>‹#›</a:t>
            </a:fld>
            <a:endParaRPr lang="ar-SY"/>
          </a:p>
        </p:txBody>
      </p:sp>
    </p:spTree>
    <p:extLst>
      <p:ext uri="{BB962C8B-B14F-4D97-AF65-F5344CB8AC3E}">
        <p14:creationId xmlns:p14="http://schemas.microsoft.com/office/powerpoint/2010/main" val="2488693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7" name="Date Placeholder 2"/>
          <p:cNvSpPr>
            <a:spLocks noGrp="1"/>
          </p:cNvSpPr>
          <p:nvPr>
            <p:ph type="dt" sz="half" idx="10"/>
          </p:nvPr>
        </p:nvSpPr>
        <p:spPr/>
        <p:txBody>
          <a:bodyPr/>
          <a:lstStyle/>
          <a:p>
            <a:fld id="{F5C1D036-5476-4C49-880B-A4900BF023EC}" type="datetimeFigureOut">
              <a:rPr lang="ar-SY" smtClean="0"/>
              <a:t>08/03/1440</a:t>
            </a:fld>
            <a:endParaRPr lang="ar-SY"/>
          </a:p>
        </p:txBody>
      </p:sp>
      <p:sp>
        <p:nvSpPr>
          <p:cNvPr id="5" name="Footer Placeholder 3"/>
          <p:cNvSpPr>
            <a:spLocks noGrp="1"/>
          </p:cNvSpPr>
          <p:nvPr>
            <p:ph type="ftr" sz="quarter" idx="11"/>
          </p:nvPr>
        </p:nvSpPr>
        <p:spPr/>
        <p:txBody>
          <a:bodyPr/>
          <a:lstStyle/>
          <a:p>
            <a:endParaRPr lang="ar-SY"/>
          </a:p>
        </p:txBody>
      </p:sp>
      <p:sp>
        <p:nvSpPr>
          <p:cNvPr id="6" name="Slide Number Placeholder 4"/>
          <p:cNvSpPr>
            <a:spLocks noGrp="1"/>
          </p:cNvSpPr>
          <p:nvPr>
            <p:ph type="sldNum" sz="quarter" idx="12"/>
          </p:nvPr>
        </p:nvSpPr>
        <p:spPr/>
        <p:txBody>
          <a:bodyPr/>
          <a:lstStyle/>
          <a:p>
            <a:fld id="{2163B707-85BC-44BC-B2F9-6A67528296BA}" type="slidenum">
              <a:rPr lang="ar-SY" smtClean="0"/>
              <a:t>‹#›</a:t>
            </a:fld>
            <a:endParaRPr lang="ar-SY"/>
          </a:p>
        </p:txBody>
      </p:sp>
    </p:spTree>
    <p:extLst>
      <p:ext uri="{BB962C8B-B14F-4D97-AF65-F5344CB8AC3E}">
        <p14:creationId xmlns:p14="http://schemas.microsoft.com/office/powerpoint/2010/main" val="592303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F5C1D036-5476-4C49-880B-A4900BF023EC}" type="datetimeFigureOut">
              <a:rPr lang="ar-SY" smtClean="0"/>
              <a:t>08/03/1440</a:t>
            </a:fld>
            <a:endParaRPr lang="ar-SY"/>
          </a:p>
        </p:txBody>
      </p:sp>
      <p:sp>
        <p:nvSpPr>
          <p:cNvPr id="5" name="Footer Placeholder 2"/>
          <p:cNvSpPr>
            <a:spLocks noGrp="1"/>
          </p:cNvSpPr>
          <p:nvPr>
            <p:ph type="ftr" sz="quarter" idx="11"/>
          </p:nvPr>
        </p:nvSpPr>
        <p:spPr/>
        <p:txBody>
          <a:bodyPr/>
          <a:lstStyle/>
          <a:p>
            <a:endParaRPr lang="ar-SY"/>
          </a:p>
        </p:txBody>
      </p:sp>
      <p:sp>
        <p:nvSpPr>
          <p:cNvPr id="6" name="Slide Number Placeholder 3"/>
          <p:cNvSpPr>
            <a:spLocks noGrp="1"/>
          </p:cNvSpPr>
          <p:nvPr>
            <p:ph type="sldNum" sz="quarter" idx="12"/>
          </p:nvPr>
        </p:nvSpPr>
        <p:spPr/>
        <p:txBody>
          <a:bodyPr/>
          <a:lstStyle/>
          <a:p>
            <a:fld id="{2163B707-85BC-44BC-B2F9-6A67528296BA}" type="slidenum">
              <a:rPr lang="ar-SY" smtClean="0"/>
              <a:t>‹#›</a:t>
            </a:fld>
            <a:endParaRPr lang="ar-SY"/>
          </a:p>
        </p:txBody>
      </p:sp>
    </p:spTree>
    <p:extLst>
      <p:ext uri="{BB962C8B-B14F-4D97-AF65-F5344CB8AC3E}">
        <p14:creationId xmlns:p14="http://schemas.microsoft.com/office/powerpoint/2010/main" val="2951247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7" name="Date Placeholder 4"/>
          <p:cNvSpPr>
            <a:spLocks noGrp="1"/>
          </p:cNvSpPr>
          <p:nvPr>
            <p:ph type="dt" sz="half" idx="10"/>
          </p:nvPr>
        </p:nvSpPr>
        <p:spPr/>
        <p:txBody>
          <a:bodyPr/>
          <a:lstStyle/>
          <a:p>
            <a:fld id="{F5C1D036-5476-4C49-880B-A4900BF023EC}" type="datetimeFigureOut">
              <a:rPr lang="ar-SY" smtClean="0"/>
              <a:t>08/03/1440</a:t>
            </a:fld>
            <a:endParaRPr lang="ar-SY"/>
          </a:p>
        </p:txBody>
      </p:sp>
      <p:sp>
        <p:nvSpPr>
          <p:cNvPr id="5" name="Footer Placeholder 5"/>
          <p:cNvSpPr>
            <a:spLocks noGrp="1"/>
          </p:cNvSpPr>
          <p:nvPr>
            <p:ph type="ftr" sz="quarter" idx="11"/>
          </p:nvPr>
        </p:nvSpPr>
        <p:spPr/>
        <p:txBody>
          <a:bodyPr/>
          <a:lstStyle/>
          <a:p>
            <a:endParaRPr lang="ar-SY"/>
          </a:p>
        </p:txBody>
      </p:sp>
      <p:sp>
        <p:nvSpPr>
          <p:cNvPr id="6" name="Slide Number Placeholder 6"/>
          <p:cNvSpPr>
            <a:spLocks noGrp="1"/>
          </p:cNvSpPr>
          <p:nvPr>
            <p:ph type="sldNum" sz="quarter" idx="12"/>
          </p:nvPr>
        </p:nvSpPr>
        <p:spPr/>
        <p:txBody>
          <a:bodyPr/>
          <a:lstStyle/>
          <a:p>
            <a:fld id="{2163B707-85BC-44BC-B2F9-6A67528296BA}" type="slidenum">
              <a:rPr lang="ar-SY" smtClean="0"/>
              <a:t>‹#›</a:t>
            </a:fld>
            <a:endParaRPr lang="ar-SY"/>
          </a:p>
        </p:txBody>
      </p:sp>
    </p:spTree>
    <p:extLst>
      <p:ext uri="{BB962C8B-B14F-4D97-AF65-F5344CB8AC3E}">
        <p14:creationId xmlns:p14="http://schemas.microsoft.com/office/powerpoint/2010/main" val="492215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F5C1D036-5476-4C49-880B-A4900BF023EC}" type="datetimeFigureOut">
              <a:rPr lang="ar-SY" smtClean="0"/>
              <a:t>08/03/1440</a:t>
            </a:fld>
            <a:endParaRPr lang="ar-SY"/>
          </a:p>
        </p:txBody>
      </p:sp>
      <p:sp>
        <p:nvSpPr>
          <p:cNvPr id="6" name="Footer Placeholder 5"/>
          <p:cNvSpPr>
            <a:spLocks noGrp="1"/>
          </p:cNvSpPr>
          <p:nvPr>
            <p:ph type="ftr" sz="quarter" idx="11"/>
          </p:nvPr>
        </p:nvSpPr>
        <p:spPr/>
        <p:txBody>
          <a:bodyPr/>
          <a:lstStyle/>
          <a:p>
            <a:endParaRPr lang="ar-SY"/>
          </a:p>
        </p:txBody>
      </p:sp>
      <p:sp>
        <p:nvSpPr>
          <p:cNvPr id="7" name="Slide Number Placeholder 6"/>
          <p:cNvSpPr>
            <a:spLocks noGrp="1"/>
          </p:cNvSpPr>
          <p:nvPr>
            <p:ph type="sldNum" sz="quarter" idx="12"/>
          </p:nvPr>
        </p:nvSpPr>
        <p:spPr/>
        <p:txBody>
          <a:bodyPr/>
          <a:lstStyle/>
          <a:p>
            <a:fld id="{2163B707-85BC-44BC-B2F9-6A67528296BA}" type="slidenum">
              <a:rPr lang="ar-SY" smtClean="0"/>
              <a:t>‹#›</a:t>
            </a:fld>
            <a:endParaRPr lang="ar-SY"/>
          </a:p>
        </p:txBody>
      </p:sp>
    </p:spTree>
    <p:extLst>
      <p:ext uri="{BB962C8B-B14F-4D97-AF65-F5344CB8AC3E}">
        <p14:creationId xmlns:p14="http://schemas.microsoft.com/office/powerpoint/2010/main" val="3439636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F5C1D036-5476-4C49-880B-A4900BF023EC}" type="datetimeFigureOut">
              <a:rPr lang="ar-SY" smtClean="0"/>
              <a:t>08/03/1440</a:t>
            </a:fld>
            <a:endParaRPr lang="ar-SY"/>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ar-SY"/>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163B707-85BC-44BC-B2F9-6A67528296BA}" type="slidenum">
              <a:rPr lang="ar-SY" smtClean="0"/>
              <a:t>‹#›</a:t>
            </a:fld>
            <a:endParaRPr lang="ar-SY"/>
          </a:p>
        </p:txBody>
      </p:sp>
    </p:spTree>
    <p:extLst>
      <p:ext uri="{BB962C8B-B14F-4D97-AF65-F5344CB8AC3E}">
        <p14:creationId xmlns:p14="http://schemas.microsoft.com/office/powerpoint/2010/main" val="462981793"/>
      </p:ext>
    </p:extLst>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Lst>
  <p:txStyles>
    <p:titleStyle>
      <a:lvl1pPr algn="l" defTabSz="457200" rtl="1" eaLnBrk="1" latinLnBrk="0" hangingPunct="1">
        <a:spcBef>
          <a:spcPct val="0"/>
        </a:spcBef>
        <a:buNone/>
        <a:defRPr sz="4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7.png"/><Relationship Id="rId4" Type="http://schemas.openxmlformats.org/officeDocument/2006/relationships/image" Target="../media/image6.jpg"/></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9.jpg"/><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3.jp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صورة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عنوان 1"/>
          <p:cNvSpPr>
            <a:spLocks noGrp="1"/>
          </p:cNvSpPr>
          <p:nvPr>
            <p:ph type="ctrTitle"/>
          </p:nvPr>
        </p:nvSpPr>
        <p:spPr>
          <a:xfrm>
            <a:off x="3327399" y="660401"/>
            <a:ext cx="6870701" cy="1854199"/>
          </a:xfrm>
          <a:solidFill>
            <a:schemeClr val="tx1">
              <a:lumMod val="95000"/>
              <a:alpha val="49000"/>
            </a:schemeClr>
          </a:solidFill>
        </p:spPr>
        <p:txBody>
          <a:bodyPr anchor="t"/>
          <a:lstStyle/>
          <a:p>
            <a:pPr algn="ctr"/>
            <a:r>
              <a:rPr lang="ar-SY" sz="5400" dirty="0" smtClean="0">
                <a:solidFill>
                  <a:srgbClr val="7030A0"/>
                </a:solidFill>
                <a:latin typeface="Andalus" panose="02020603050405020304" pitchFamily="18" charset="-78"/>
                <a:cs typeface="Andalus" panose="02020603050405020304" pitchFamily="18" charset="-78"/>
              </a:rPr>
              <a:t>تحديد العلل عند فلاسفة اليونان في المرحلة الثانية</a:t>
            </a:r>
            <a:endParaRPr lang="ar-SY" sz="5400" dirty="0">
              <a:solidFill>
                <a:srgbClr val="7030A0"/>
              </a:solidFill>
              <a:latin typeface="Andalus" panose="02020603050405020304" pitchFamily="18" charset="-78"/>
              <a:cs typeface="Andalus" panose="02020603050405020304" pitchFamily="18" charset="-78"/>
            </a:endParaRPr>
          </a:p>
        </p:txBody>
      </p:sp>
      <p:sp>
        <p:nvSpPr>
          <p:cNvPr id="3" name="عنوان فرعي 2"/>
          <p:cNvSpPr>
            <a:spLocks noGrp="1"/>
          </p:cNvSpPr>
          <p:nvPr>
            <p:ph type="subTitle" idx="1"/>
          </p:nvPr>
        </p:nvSpPr>
        <p:spPr>
          <a:xfrm>
            <a:off x="3644526" y="5334001"/>
            <a:ext cx="5296274" cy="850899"/>
          </a:xfrm>
          <a:solidFill>
            <a:schemeClr val="accent6">
              <a:lumMod val="60000"/>
              <a:lumOff val="40000"/>
            </a:schemeClr>
          </a:solidFill>
        </p:spPr>
        <p:txBody>
          <a:bodyPr anchor="t">
            <a:normAutofit/>
          </a:bodyPr>
          <a:lstStyle/>
          <a:p>
            <a:pPr algn="ctr"/>
            <a:r>
              <a:rPr lang="ar-SY" sz="4800" b="1" dirty="0" smtClean="0">
                <a:solidFill>
                  <a:srgbClr val="FFFF00"/>
                </a:solidFill>
                <a:effectLst>
                  <a:outerShdw blurRad="38100" dist="38100" dir="2700000" algn="tl">
                    <a:srgbClr val="000000">
                      <a:alpha val="43137"/>
                    </a:srgbClr>
                  </a:outerShdw>
                </a:effectLst>
              </a:rPr>
              <a:t>الثاني الثانوي الأدبي</a:t>
            </a:r>
            <a:endParaRPr lang="ar-SY" sz="4800" b="1" dirty="0">
              <a:solidFill>
                <a:srgbClr val="FFFF00"/>
              </a:solidFill>
              <a:effectLst>
                <a:outerShdw blurRad="38100" dist="38100" dir="2700000" algn="tl">
                  <a:srgbClr val="000000">
                    <a:alpha val="43137"/>
                  </a:srgbClr>
                </a:outerShdw>
              </a:effectLst>
            </a:endParaRPr>
          </a:p>
        </p:txBody>
      </p:sp>
      <p:pic>
        <p:nvPicPr>
          <p:cNvPr id="4" name="ملاك الليل -موسيقى هادئة- Romantic Relax Music">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69294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6" presetClass="exit" presetSubtype="0" fill="hold" grpId="0" nodeType="clickEffect">
                                  <p:stCondLst>
                                    <p:cond delay="0"/>
                                  </p:stCondLst>
                                  <p:childTnLst>
                                    <p:animEffect transition="out" filter="wipe(down)">
                                      <p:cBhvr>
                                        <p:cTn id="11" dur="180" accel="50000">
                                          <p:stCondLst>
                                            <p:cond delay="1820"/>
                                          </p:stCondLst>
                                        </p:cTn>
                                        <p:tgtEl>
                                          <p:spTgt spid="3">
                                            <p:bg/>
                                          </p:spTgt>
                                        </p:tgtEl>
                                      </p:cBhvr>
                                    </p:animEffect>
                                    <p:anim calcmode="lin" valueType="num">
                                      <p:cBhvr>
                                        <p:cTn id="12" dur="1822" tmFilter="0,0; 0.14,0.31; 0.43,0.73; 0.71,0.91; 1.0,1.0">
                                          <p:stCondLst>
                                            <p:cond delay="0"/>
                                          </p:stCondLst>
                                        </p:cTn>
                                        <p:tgtEl>
                                          <p:spTgt spid="3">
                                            <p:bg/>
                                          </p:spTgt>
                                        </p:tgtEl>
                                        <p:attrNameLst>
                                          <p:attrName>ppt_x</p:attrName>
                                        </p:attrNameLst>
                                      </p:cBhvr>
                                      <p:tavLst>
                                        <p:tav tm="0">
                                          <p:val>
                                            <p:strVal val="ppt_x"/>
                                          </p:val>
                                        </p:tav>
                                        <p:tav tm="100000">
                                          <p:val>
                                            <p:strVal val="#ppt_x+0.25"/>
                                          </p:val>
                                        </p:tav>
                                      </p:tavLst>
                                    </p:anim>
                                    <p:anim calcmode="lin" valueType="num">
                                      <p:cBhvr>
                                        <p:cTn id="13" dur="178">
                                          <p:stCondLst>
                                            <p:cond delay="1822"/>
                                          </p:stCondLst>
                                        </p:cTn>
                                        <p:tgtEl>
                                          <p:spTgt spid="3">
                                            <p:bg/>
                                          </p:spTgt>
                                        </p:tgtEl>
                                        <p:attrNameLst>
                                          <p:attrName>ppt_x</p:attrName>
                                        </p:attrNameLst>
                                      </p:cBhvr>
                                      <p:tavLst>
                                        <p:tav tm="0">
                                          <p:val>
                                            <p:strVal val="ppt_x"/>
                                          </p:val>
                                        </p:tav>
                                        <p:tav tm="100000">
                                          <p:val>
                                            <p:strVal val="ppt_x"/>
                                          </p:val>
                                        </p:tav>
                                      </p:tavLst>
                                    </p:anim>
                                    <p:anim calcmode="lin" valueType="num">
                                      <p:cBhvr>
                                        <p:cTn id="14" dur="664" tmFilter="0.0,0.0;0.25,0.07;0.50,0.2;0.75,0.467;1.0,1.0">
                                          <p:stCondLst>
                                            <p:cond delay="0"/>
                                          </p:stCondLst>
                                        </p:cTn>
                                        <p:tgtEl>
                                          <p:spTgt spid="3">
                                            <p:bg/>
                                          </p:spTgt>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5" dur="664" tmFilter="0, 0; 0.125,0.2665; 0.25,0.4; 0.375,0.465; 0.5,0.5;  0.625,0.535; 0.75,0.6; 0.875,0.7335; 1,1">
                                          <p:stCondLst>
                                            <p:cond delay="664"/>
                                          </p:stCondLst>
                                        </p:cTn>
                                        <p:tgtEl>
                                          <p:spTgt spid="3">
                                            <p:bg/>
                                          </p:spTgt>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6" dur="332" tmFilter="0, 0; 0.125,0.2665; 0.25,0.4; 0.375,0.465; 0.5,0.5;  0.625,0.535; 0.75,0.6; 0.875,0.7335; 1,1">
                                          <p:stCondLst>
                                            <p:cond delay="1324"/>
                                          </p:stCondLst>
                                        </p:cTn>
                                        <p:tgtEl>
                                          <p:spTgt spid="3">
                                            <p:bg/>
                                          </p:spTgt>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7" dur="164" tmFilter="0, 0; 0.125,0.2665; 0.25,0.4; 0.375,0.465; 0.5,0.5;  0.625,0.535; 0.75,0.6; 0.875,0.7335; 1,1">
                                          <p:stCondLst>
                                            <p:cond delay="1656"/>
                                          </p:stCondLst>
                                        </p:cTn>
                                        <p:tgtEl>
                                          <p:spTgt spid="3">
                                            <p:bg/>
                                          </p:spTgt>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8" dur="180" accel="50000">
                                          <p:stCondLst>
                                            <p:cond delay="1820"/>
                                          </p:stCondLst>
                                        </p:cTn>
                                        <p:tgtEl>
                                          <p:spTgt spid="3">
                                            <p:bg/>
                                          </p:spTgt>
                                        </p:tgtEl>
                                        <p:attrNameLst>
                                          <p:attrName>ppt_y</p:attrName>
                                        </p:attrNameLst>
                                      </p:cBhvr>
                                      <p:tavLst>
                                        <p:tav tm="0">
                                          <p:val>
                                            <p:strVal val="ppt_y"/>
                                          </p:val>
                                        </p:tav>
                                        <p:tav tm="100000">
                                          <p:val>
                                            <p:strVal val="ppt_y+ppt_h"/>
                                          </p:val>
                                        </p:tav>
                                      </p:tavLst>
                                    </p:anim>
                                    <p:animScale>
                                      <p:cBhvr>
                                        <p:cTn id="19" dur="26">
                                          <p:stCondLst>
                                            <p:cond delay="620"/>
                                          </p:stCondLst>
                                        </p:cTn>
                                        <p:tgtEl>
                                          <p:spTgt spid="3">
                                            <p:bg/>
                                          </p:spTgt>
                                        </p:tgtEl>
                                      </p:cBhvr>
                                      <p:to x="100000" y="60000"/>
                                    </p:animScale>
                                    <p:animScale>
                                      <p:cBhvr>
                                        <p:cTn id="20" dur="166" decel="50000">
                                          <p:stCondLst>
                                            <p:cond delay="646"/>
                                          </p:stCondLst>
                                        </p:cTn>
                                        <p:tgtEl>
                                          <p:spTgt spid="3">
                                            <p:bg/>
                                          </p:spTgt>
                                        </p:tgtEl>
                                      </p:cBhvr>
                                      <p:to x="100000" y="100000"/>
                                    </p:animScale>
                                    <p:animScale>
                                      <p:cBhvr>
                                        <p:cTn id="21" dur="26">
                                          <p:stCondLst>
                                            <p:cond delay="1312"/>
                                          </p:stCondLst>
                                        </p:cTn>
                                        <p:tgtEl>
                                          <p:spTgt spid="3">
                                            <p:bg/>
                                          </p:spTgt>
                                        </p:tgtEl>
                                      </p:cBhvr>
                                      <p:to x="100000" y="80000"/>
                                    </p:animScale>
                                    <p:animScale>
                                      <p:cBhvr>
                                        <p:cTn id="22" dur="166" decel="50000">
                                          <p:stCondLst>
                                            <p:cond delay="1338"/>
                                          </p:stCondLst>
                                        </p:cTn>
                                        <p:tgtEl>
                                          <p:spTgt spid="3">
                                            <p:bg/>
                                          </p:spTgt>
                                        </p:tgtEl>
                                      </p:cBhvr>
                                      <p:to x="100000" y="100000"/>
                                    </p:animScale>
                                    <p:animScale>
                                      <p:cBhvr>
                                        <p:cTn id="23" dur="26">
                                          <p:stCondLst>
                                            <p:cond delay="1642"/>
                                          </p:stCondLst>
                                        </p:cTn>
                                        <p:tgtEl>
                                          <p:spTgt spid="3">
                                            <p:bg/>
                                          </p:spTgt>
                                        </p:tgtEl>
                                      </p:cBhvr>
                                      <p:to x="100000" y="90000"/>
                                    </p:animScale>
                                    <p:animScale>
                                      <p:cBhvr>
                                        <p:cTn id="24" dur="166" decel="50000">
                                          <p:stCondLst>
                                            <p:cond delay="1668"/>
                                          </p:stCondLst>
                                        </p:cTn>
                                        <p:tgtEl>
                                          <p:spTgt spid="3">
                                            <p:bg/>
                                          </p:spTgt>
                                        </p:tgtEl>
                                      </p:cBhvr>
                                      <p:to x="100000" y="100000"/>
                                    </p:animScale>
                                    <p:animScale>
                                      <p:cBhvr>
                                        <p:cTn id="25" dur="26">
                                          <p:stCondLst>
                                            <p:cond delay="1808"/>
                                          </p:stCondLst>
                                        </p:cTn>
                                        <p:tgtEl>
                                          <p:spTgt spid="3">
                                            <p:bg/>
                                          </p:spTgt>
                                        </p:tgtEl>
                                      </p:cBhvr>
                                      <p:to x="100000" y="95000"/>
                                    </p:animScale>
                                    <p:animScale>
                                      <p:cBhvr>
                                        <p:cTn id="26" dur="166" decel="50000">
                                          <p:stCondLst>
                                            <p:cond delay="1834"/>
                                          </p:stCondLst>
                                        </p:cTn>
                                        <p:tgtEl>
                                          <p:spTgt spid="3">
                                            <p:bg/>
                                          </p:spTgt>
                                        </p:tgtEl>
                                      </p:cBhvr>
                                      <p:to x="100000" y="100000"/>
                                    </p:animScale>
                                    <p:set>
                                      <p:cBhvr>
                                        <p:cTn id="27" dur="1" fill="hold">
                                          <p:stCondLst>
                                            <p:cond delay="1999"/>
                                          </p:stCondLst>
                                        </p:cTn>
                                        <p:tgtEl>
                                          <p:spTgt spid="3">
                                            <p:bg/>
                                          </p:spTgt>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6" presetClass="exit" presetSubtype="0" fill="hold" grpId="0" nodeType="clickEffect">
                                  <p:stCondLst>
                                    <p:cond delay="0"/>
                                  </p:stCondLst>
                                  <p:childTnLst>
                                    <p:animEffect transition="out" filter="wipe(down)">
                                      <p:cBhvr>
                                        <p:cTn id="31" dur="180" accel="50000">
                                          <p:stCondLst>
                                            <p:cond delay="1820"/>
                                          </p:stCondLst>
                                        </p:cTn>
                                        <p:tgtEl>
                                          <p:spTgt spid="3">
                                            <p:txEl>
                                              <p:pRg st="0" end="0"/>
                                            </p:txEl>
                                          </p:spTgt>
                                        </p:tgtEl>
                                      </p:cBhvr>
                                    </p:animEffect>
                                    <p:anim calcmode="lin" valueType="num">
                                      <p:cBhvr>
                                        <p:cTn id="32" dur="1822" tmFilter="0,0; 0.14,0.31; 0.43,0.73; 0.71,0.91; 1.0,1.0">
                                          <p:stCondLst>
                                            <p:cond delay="0"/>
                                          </p:stCondLst>
                                        </p:cTn>
                                        <p:tgtEl>
                                          <p:spTgt spid="3">
                                            <p:txEl>
                                              <p:pRg st="0" end="0"/>
                                            </p:txEl>
                                          </p:spTgt>
                                        </p:tgtEl>
                                        <p:attrNameLst>
                                          <p:attrName>ppt_x</p:attrName>
                                        </p:attrNameLst>
                                      </p:cBhvr>
                                      <p:tavLst>
                                        <p:tav tm="0">
                                          <p:val>
                                            <p:strVal val="ppt_x"/>
                                          </p:val>
                                        </p:tav>
                                        <p:tav tm="100000">
                                          <p:val>
                                            <p:strVal val="#ppt_x+0.25"/>
                                          </p:val>
                                        </p:tav>
                                      </p:tavLst>
                                    </p:anim>
                                    <p:anim calcmode="lin" valueType="num">
                                      <p:cBhvr>
                                        <p:cTn id="33" dur="178">
                                          <p:stCondLst>
                                            <p:cond delay="1822"/>
                                          </p:stCondLst>
                                        </p:cTn>
                                        <p:tgtEl>
                                          <p:spTgt spid="3">
                                            <p:txEl>
                                              <p:pRg st="0" end="0"/>
                                            </p:txEl>
                                          </p:spTgt>
                                        </p:tgtEl>
                                        <p:attrNameLst>
                                          <p:attrName>ppt_x</p:attrName>
                                        </p:attrNameLst>
                                      </p:cBhvr>
                                      <p:tavLst>
                                        <p:tav tm="0">
                                          <p:val>
                                            <p:strVal val="ppt_x"/>
                                          </p:val>
                                        </p:tav>
                                        <p:tav tm="100000">
                                          <p:val>
                                            <p:strVal val="ppt_x"/>
                                          </p:val>
                                        </p:tav>
                                      </p:tavLst>
                                    </p:anim>
                                    <p:anim calcmode="lin" valueType="num">
                                      <p:cBhvr>
                                        <p:cTn id="34" dur="664" tmFilter="0.0,0.0;0.25,0.07;0.50,0.2;0.75,0.467;1.0,1.0">
                                          <p:stCondLst>
                                            <p:cond delay="0"/>
                                          </p:stCondLst>
                                        </p:cTn>
                                        <p:tgtEl>
                                          <p:spTgt spid="3">
                                            <p:txEl>
                                              <p:pRg st="0" end="0"/>
                                            </p:txEl>
                                          </p:spTgt>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35" dur="664" tmFilter="0, 0; 0.125,0.2665; 0.25,0.4; 0.375,0.465; 0.5,0.5;  0.625,0.535; 0.75,0.6; 0.875,0.7335; 1,1">
                                          <p:stCondLst>
                                            <p:cond delay="664"/>
                                          </p:stCondLst>
                                        </p:cTn>
                                        <p:tgtEl>
                                          <p:spTgt spid="3">
                                            <p:txEl>
                                              <p:pRg st="0" end="0"/>
                                            </p:txEl>
                                          </p:spTgt>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36" dur="332" tmFilter="0, 0; 0.125,0.2665; 0.25,0.4; 0.375,0.465; 0.5,0.5;  0.625,0.535; 0.75,0.6; 0.875,0.7335; 1,1">
                                          <p:stCondLst>
                                            <p:cond delay="1324"/>
                                          </p:stCondLst>
                                        </p:cTn>
                                        <p:tgtEl>
                                          <p:spTgt spid="3">
                                            <p:txEl>
                                              <p:pRg st="0" end="0"/>
                                            </p:txEl>
                                          </p:spTgt>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37" dur="164" tmFilter="0, 0; 0.125,0.2665; 0.25,0.4; 0.375,0.465; 0.5,0.5;  0.625,0.535; 0.75,0.6; 0.875,0.7335; 1,1">
                                          <p:stCondLst>
                                            <p:cond delay="1656"/>
                                          </p:stCondLst>
                                        </p:cTn>
                                        <p:tgtEl>
                                          <p:spTgt spid="3">
                                            <p:txEl>
                                              <p:pRg st="0" end="0"/>
                                            </p:txEl>
                                          </p:spTgt>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38" dur="180" accel="50000">
                                          <p:stCondLst>
                                            <p:cond delay="1820"/>
                                          </p:stCondLst>
                                        </p:cTn>
                                        <p:tgtEl>
                                          <p:spTgt spid="3">
                                            <p:txEl>
                                              <p:pRg st="0" end="0"/>
                                            </p:txEl>
                                          </p:spTgt>
                                        </p:tgtEl>
                                        <p:attrNameLst>
                                          <p:attrName>ppt_y</p:attrName>
                                        </p:attrNameLst>
                                      </p:cBhvr>
                                      <p:tavLst>
                                        <p:tav tm="0">
                                          <p:val>
                                            <p:strVal val="ppt_y"/>
                                          </p:val>
                                        </p:tav>
                                        <p:tav tm="100000">
                                          <p:val>
                                            <p:strVal val="ppt_y+ppt_h"/>
                                          </p:val>
                                        </p:tav>
                                      </p:tavLst>
                                    </p:anim>
                                    <p:animScale>
                                      <p:cBhvr>
                                        <p:cTn id="39" dur="26">
                                          <p:stCondLst>
                                            <p:cond delay="620"/>
                                          </p:stCondLst>
                                        </p:cTn>
                                        <p:tgtEl>
                                          <p:spTgt spid="3">
                                            <p:txEl>
                                              <p:pRg st="0" end="0"/>
                                            </p:txEl>
                                          </p:spTgt>
                                        </p:tgtEl>
                                      </p:cBhvr>
                                      <p:to x="100000" y="60000"/>
                                    </p:animScale>
                                    <p:animScale>
                                      <p:cBhvr>
                                        <p:cTn id="40" dur="166" decel="50000">
                                          <p:stCondLst>
                                            <p:cond delay="646"/>
                                          </p:stCondLst>
                                        </p:cTn>
                                        <p:tgtEl>
                                          <p:spTgt spid="3">
                                            <p:txEl>
                                              <p:pRg st="0" end="0"/>
                                            </p:txEl>
                                          </p:spTgt>
                                        </p:tgtEl>
                                      </p:cBhvr>
                                      <p:to x="100000" y="100000"/>
                                    </p:animScale>
                                    <p:animScale>
                                      <p:cBhvr>
                                        <p:cTn id="41" dur="26">
                                          <p:stCondLst>
                                            <p:cond delay="1312"/>
                                          </p:stCondLst>
                                        </p:cTn>
                                        <p:tgtEl>
                                          <p:spTgt spid="3">
                                            <p:txEl>
                                              <p:pRg st="0" end="0"/>
                                            </p:txEl>
                                          </p:spTgt>
                                        </p:tgtEl>
                                      </p:cBhvr>
                                      <p:to x="100000" y="80000"/>
                                    </p:animScale>
                                    <p:animScale>
                                      <p:cBhvr>
                                        <p:cTn id="42" dur="166" decel="50000">
                                          <p:stCondLst>
                                            <p:cond delay="1338"/>
                                          </p:stCondLst>
                                        </p:cTn>
                                        <p:tgtEl>
                                          <p:spTgt spid="3">
                                            <p:txEl>
                                              <p:pRg st="0" end="0"/>
                                            </p:txEl>
                                          </p:spTgt>
                                        </p:tgtEl>
                                      </p:cBhvr>
                                      <p:to x="100000" y="100000"/>
                                    </p:animScale>
                                    <p:animScale>
                                      <p:cBhvr>
                                        <p:cTn id="43" dur="26">
                                          <p:stCondLst>
                                            <p:cond delay="1642"/>
                                          </p:stCondLst>
                                        </p:cTn>
                                        <p:tgtEl>
                                          <p:spTgt spid="3">
                                            <p:txEl>
                                              <p:pRg st="0" end="0"/>
                                            </p:txEl>
                                          </p:spTgt>
                                        </p:tgtEl>
                                      </p:cBhvr>
                                      <p:to x="100000" y="90000"/>
                                    </p:animScale>
                                    <p:animScale>
                                      <p:cBhvr>
                                        <p:cTn id="44" dur="166" decel="50000">
                                          <p:stCondLst>
                                            <p:cond delay="1668"/>
                                          </p:stCondLst>
                                        </p:cTn>
                                        <p:tgtEl>
                                          <p:spTgt spid="3">
                                            <p:txEl>
                                              <p:pRg st="0" end="0"/>
                                            </p:txEl>
                                          </p:spTgt>
                                        </p:tgtEl>
                                      </p:cBhvr>
                                      <p:to x="100000" y="100000"/>
                                    </p:animScale>
                                    <p:animScale>
                                      <p:cBhvr>
                                        <p:cTn id="45" dur="26">
                                          <p:stCondLst>
                                            <p:cond delay="1808"/>
                                          </p:stCondLst>
                                        </p:cTn>
                                        <p:tgtEl>
                                          <p:spTgt spid="3">
                                            <p:txEl>
                                              <p:pRg st="0" end="0"/>
                                            </p:txEl>
                                          </p:spTgt>
                                        </p:tgtEl>
                                      </p:cBhvr>
                                      <p:to x="100000" y="95000"/>
                                    </p:animScale>
                                    <p:animScale>
                                      <p:cBhvr>
                                        <p:cTn id="46" dur="166" decel="50000">
                                          <p:stCondLst>
                                            <p:cond delay="1834"/>
                                          </p:stCondLst>
                                        </p:cTn>
                                        <p:tgtEl>
                                          <p:spTgt spid="3">
                                            <p:txEl>
                                              <p:pRg st="0" end="0"/>
                                            </p:txEl>
                                          </p:spTgt>
                                        </p:tgtEl>
                                      </p:cBhvr>
                                      <p:to x="100000" y="100000"/>
                                    </p:animScale>
                                    <p:set>
                                      <p:cBhvr>
                                        <p:cTn id="47" dur="1" fill="hold">
                                          <p:stCondLst>
                                            <p:cond delay="1999"/>
                                          </p:stCondLst>
                                        </p:cTn>
                                        <p:tgtEl>
                                          <p:spTgt spid="3">
                                            <p:txEl>
                                              <p:pRg st="0" end="0"/>
                                            </p:txEl>
                                          </p:spTgt>
                                        </p:tgtEl>
                                        <p:attrNameLst>
                                          <p:attrName>style.visibility</p:attrName>
                                        </p:attrNameLst>
                                      </p:cBhvr>
                                      <p:to>
                                        <p:strVal val="hidden"/>
                                      </p:to>
                                    </p:set>
                                  </p:childTnLst>
                                </p:cTn>
                              </p:par>
                            </p:childTnLst>
                          </p:cTn>
                        </p:par>
                        <p:par>
                          <p:cTn id="48" fill="hold">
                            <p:stCondLst>
                              <p:cond delay="2000"/>
                            </p:stCondLst>
                            <p:childTnLst>
                              <p:par>
                                <p:cTn id="49" presetID="1" presetClass="mediacall" presetSubtype="0" fill="hold" nodeType="afterEffect">
                                  <p:stCondLst>
                                    <p:cond delay="0"/>
                                  </p:stCondLst>
                                  <p:childTnLst>
                                    <p:cmd type="call" cmd="playFrom(0.0)">
                                      <p:cBhvr>
                                        <p:cTn id="50"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51" fill="hold" display="0">
                  <p:stCondLst>
                    <p:cond delay="indefinite"/>
                  </p:stCondLst>
                  <p:endCondLst>
                    <p:cond evt="onStopAudio" delay="0">
                      <p:tgtEl>
                        <p:sldTgt/>
                      </p:tgtEl>
                    </p:cond>
                  </p:endCondLst>
                </p:cTn>
                <p:tgtEl>
                  <p:spTgt spid="4"/>
                </p:tgtEl>
              </p:cMediaNode>
            </p:audio>
          </p:childTnLst>
        </p:cTn>
      </p:par>
    </p:tnLst>
    <p:bldLst>
      <p:bldP spid="2" grpId="0" animBg="1"/>
      <p:bldP spid="3"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430711" y="541618"/>
            <a:ext cx="6669089" cy="1400530"/>
          </a:xfrm>
        </p:spPr>
        <p:txBody>
          <a:bodyPr/>
          <a:lstStyle/>
          <a:p>
            <a:pPr algn="ctr"/>
            <a:r>
              <a:rPr lang="ar-SY" b="1" dirty="0" smtClean="0">
                <a:solidFill>
                  <a:srgbClr val="FFFF00"/>
                </a:solidFill>
              </a:rPr>
              <a:t>يقول سقراط:</a:t>
            </a:r>
            <a:br>
              <a:rPr lang="ar-SY" b="1" dirty="0" smtClean="0">
                <a:solidFill>
                  <a:srgbClr val="FFFF00"/>
                </a:solidFill>
              </a:rPr>
            </a:br>
            <a:r>
              <a:rPr lang="ar-SY" b="1" dirty="0" smtClean="0">
                <a:solidFill>
                  <a:srgbClr val="FFFF00"/>
                </a:solidFill>
              </a:rPr>
              <a:t>«أيُّها </a:t>
            </a:r>
            <a:r>
              <a:rPr lang="ar-SY" b="1" dirty="0">
                <a:solidFill>
                  <a:srgbClr val="FFFF00"/>
                </a:solidFill>
              </a:rPr>
              <a:t>الإنسانُ اعرف نفسك بنفسكَ</a:t>
            </a:r>
            <a:r>
              <a:rPr lang="ar-SY" b="1" dirty="0" smtClean="0">
                <a:solidFill>
                  <a:srgbClr val="FFFF00"/>
                </a:solidFill>
              </a:rPr>
              <a:t>»</a:t>
            </a:r>
            <a:r>
              <a:rPr lang="en-US" dirty="0">
                <a:solidFill>
                  <a:srgbClr val="FFFF00"/>
                </a:solidFill>
              </a:rPr>
              <a:t/>
            </a:r>
            <a:br>
              <a:rPr lang="en-US" dirty="0">
                <a:solidFill>
                  <a:srgbClr val="FFFF00"/>
                </a:solidFill>
              </a:rPr>
            </a:br>
            <a:endParaRPr lang="ar-SY" dirty="0">
              <a:solidFill>
                <a:srgbClr val="FFFF00"/>
              </a:solidFill>
            </a:endParaRPr>
          </a:p>
        </p:txBody>
      </p:sp>
      <p:sp>
        <p:nvSpPr>
          <p:cNvPr id="3" name="عنصر نائب للمحتوى 2"/>
          <p:cNvSpPr>
            <a:spLocks noGrp="1"/>
          </p:cNvSpPr>
          <p:nvPr>
            <p:ph idx="1"/>
          </p:nvPr>
        </p:nvSpPr>
        <p:spPr/>
        <p:txBody>
          <a:bodyPr/>
          <a:lstStyle/>
          <a:p>
            <a:endParaRPr lang="ar-SY" sz="3200" b="1" dirty="0" smtClean="0"/>
          </a:p>
          <a:p>
            <a:r>
              <a:rPr lang="ar-SY" sz="3200" b="1" dirty="0" smtClean="0">
                <a:solidFill>
                  <a:srgbClr val="00B0F0"/>
                </a:solidFill>
              </a:rPr>
              <a:t>المناقشة</a:t>
            </a:r>
            <a:r>
              <a:rPr lang="ar-SY" sz="3200" b="1" dirty="0">
                <a:solidFill>
                  <a:srgbClr val="00B0F0"/>
                </a:solidFill>
              </a:rPr>
              <a:t>: </a:t>
            </a:r>
            <a:endParaRPr lang="ar-SY" sz="3200" b="1" dirty="0" smtClean="0">
              <a:solidFill>
                <a:srgbClr val="00B0F0"/>
              </a:solidFill>
            </a:endParaRPr>
          </a:p>
          <a:p>
            <a:pPr marL="0" indent="0">
              <a:buNone/>
            </a:pPr>
            <a:endParaRPr lang="en-US" sz="3200" dirty="0"/>
          </a:p>
          <a:p>
            <a:pPr lvl="0"/>
            <a:r>
              <a:rPr lang="ar-SY" sz="3200" b="1" dirty="0">
                <a:solidFill>
                  <a:schemeClr val="accent1">
                    <a:lumMod val="40000"/>
                    <a:lumOff val="60000"/>
                  </a:schemeClr>
                </a:solidFill>
              </a:rPr>
              <a:t>هل استطاع الفلاسفةُ الأوائل (بنظرياتهم الطبيعية) تقديم معرفةٍ من أجل فهم الإنسان لنفسه؟ </a:t>
            </a:r>
            <a:endParaRPr lang="en-US" sz="3200" dirty="0">
              <a:solidFill>
                <a:schemeClr val="accent1">
                  <a:lumMod val="40000"/>
                  <a:lumOff val="60000"/>
                </a:schemeClr>
              </a:solidFill>
            </a:endParaRPr>
          </a:p>
          <a:p>
            <a:pPr lvl="0"/>
            <a:r>
              <a:rPr lang="ar-SY" sz="3200" b="1" dirty="0">
                <a:solidFill>
                  <a:schemeClr val="accent1">
                    <a:lumMod val="40000"/>
                    <a:lumOff val="60000"/>
                  </a:schemeClr>
                </a:solidFill>
              </a:rPr>
              <a:t>  أبينُ أهمية معرفة الإنسان لنفسه ؟ </a:t>
            </a:r>
            <a:endParaRPr lang="en-US" sz="3200" dirty="0">
              <a:solidFill>
                <a:schemeClr val="accent1">
                  <a:lumMod val="40000"/>
                  <a:lumOff val="60000"/>
                </a:schemeClr>
              </a:solidFill>
            </a:endParaRPr>
          </a:p>
          <a:p>
            <a:endParaRPr lang="ar-SY" dirty="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500" y="541618"/>
            <a:ext cx="3822700" cy="2705099"/>
          </a:xfrm>
          <a:prstGeom prst="rect">
            <a:avLst/>
          </a:prstGeom>
        </p:spPr>
      </p:pic>
    </p:spTree>
    <p:extLst>
      <p:ext uri="{BB962C8B-B14F-4D97-AF65-F5344CB8AC3E}">
        <p14:creationId xmlns:p14="http://schemas.microsoft.com/office/powerpoint/2010/main" val="1141093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3"/>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xit" presetSubtype="0" fill="hold" nodeType="clickEffect">
                                  <p:stCondLst>
                                    <p:cond delay="0"/>
                                  </p:stCondLst>
                                  <p:childTnLst>
                                    <p:animEffect transition="out" filter="fade">
                                      <p:cBhvr>
                                        <p:cTn id="18" dur="1000"/>
                                        <p:tgtEl>
                                          <p:spTgt spid="4"/>
                                        </p:tgtEl>
                                      </p:cBhvr>
                                    </p:animEffect>
                                    <p:anim calcmode="lin" valueType="num">
                                      <p:cBhvr>
                                        <p:cTn id="19" dur="1000"/>
                                        <p:tgtEl>
                                          <p:spTgt spid="4"/>
                                        </p:tgtEl>
                                        <p:attrNameLst>
                                          <p:attrName>ppt_x</p:attrName>
                                        </p:attrNameLst>
                                      </p:cBhvr>
                                      <p:tavLst>
                                        <p:tav tm="0">
                                          <p:val>
                                            <p:strVal val="ppt_x"/>
                                          </p:val>
                                        </p:tav>
                                        <p:tav tm="100000">
                                          <p:val>
                                            <p:strVal val="ppt_x"/>
                                          </p:val>
                                        </p:tav>
                                      </p:tavLst>
                                    </p:anim>
                                    <p:anim calcmode="lin" valueType="num">
                                      <p:cBhvr>
                                        <p:cTn id="20" dur="1000"/>
                                        <p:tgtEl>
                                          <p:spTgt spid="4"/>
                                        </p:tgtEl>
                                        <p:attrNameLst>
                                          <p:attrName>ppt_y</p:attrName>
                                        </p:attrNameLst>
                                      </p:cBhvr>
                                      <p:tavLst>
                                        <p:tav tm="0">
                                          <p:val>
                                            <p:strVal val="ppt_y"/>
                                          </p:val>
                                        </p:tav>
                                        <p:tav tm="100000">
                                          <p:val>
                                            <p:strVal val="ppt_y+.1"/>
                                          </p:val>
                                        </p:tav>
                                      </p:tavLst>
                                    </p:anim>
                                    <p:set>
                                      <p:cBhvr>
                                        <p:cTn id="21" dur="1" fill="hold">
                                          <p:stCondLst>
                                            <p:cond delay="999"/>
                                          </p:stCondLst>
                                        </p:cTn>
                                        <p:tgtEl>
                                          <p:spTgt spid="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7" presetClass="entr" presetSubtype="10" fill="hold" grpId="0" nodeType="clickEffect">
                                  <p:stCondLst>
                                    <p:cond delay="0"/>
                                  </p:stCondLst>
                                  <p:iterate type="wd">
                                    <p:tmPct val="10000"/>
                                  </p:iterate>
                                  <p:childTnLst>
                                    <p:set>
                                      <p:cBhvr>
                                        <p:cTn id="25" dur="1" fill="hold">
                                          <p:stCondLst>
                                            <p:cond delay="0"/>
                                          </p:stCondLst>
                                        </p:cTn>
                                        <p:tgtEl>
                                          <p:spTgt spid="3">
                                            <p:txEl>
                                              <p:pRg st="1" end="1"/>
                                            </p:txEl>
                                          </p:spTgt>
                                        </p:tgtEl>
                                        <p:attrNameLst>
                                          <p:attrName>style.visibility</p:attrName>
                                        </p:attrNameLst>
                                      </p:cBhvr>
                                      <p:to>
                                        <p:strVal val="visible"/>
                                      </p:to>
                                    </p:set>
                                    <p:anim calcmode="lin" valueType="num">
                                      <p:cBhvr>
                                        <p:cTn id="26"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17" presetClass="entr" presetSubtype="10" fill="hold" grpId="0" nodeType="clickEffect">
                                  <p:stCondLst>
                                    <p:cond delay="0"/>
                                  </p:stCondLst>
                                  <p:iterate type="wd">
                                    <p:tmPct val="10000"/>
                                  </p:iterate>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p:cTn id="3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17" presetClass="entr" presetSubtype="10" fill="hold" grpId="0" nodeType="clickEffect">
                                  <p:stCondLst>
                                    <p:cond delay="0"/>
                                  </p:stCondLst>
                                  <p:iterate type="wd">
                                    <p:tmPct val="10000"/>
                                  </p:iterate>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p:cTn id="3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9" dur="5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823199"/>
          </a:xfrm>
          <a:prstGeom prst="rect">
            <a:avLst/>
          </a:prstGeom>
        </p:spPr>
      </p:pic>
      <p:sp>
        <p:nvSpPr>
          <p:cNvPr id="2" name="عنوان 1"/>
          <p:cNvSpPr>
            <a:spLocks noGrp="1"/>
          </p:cNvSpPr>
          <p:nvPr>
            <p:ph type="title"/>
          </p:nvPr>
        </p:nvSpPr>
        <p:spPr>
          <a:xfrm>
            <a:off x="1592075" y="197905"/>
            <a:ext cx="9404723" cy="1400530"/>
          </a:xfrm>
        </p:spPr>
        <p:txBody>
          <a:bodyPr/>
          <a:lstStyle/>
          <a:p>
            <a:pPr algn="r"/>
            <a:r>
              <a:rPr lang="ar-SY" sz="3600" b="1" dirty="0">
                <a:solidFill>
                  <a:srgbClr val="FF0000"/>
                </a:solidFill>
              </a:rPr>
              <a:t>أولاً: أسبابُ الانتقال من الاهتمام بالطبيعة إلى الاهتمام بالإنسان في الفلسفة اليونانية</a:t>
            </a:r>
            <a:r>
              <a:rPr lang="ar-SY" b="1" dirty="0">
                <a:solidFill>
                  <a:srgbClr val="FF0000"/>
                </a:solidFill>
              </a:rPr>
              <a:t>:</a:t>
            </a:r>
            <a:r>
              <a:rPr lang="ar-SY" b="1" dirty="0"/>
              <a:t> </a:t>
            </a:r>
            <a:r>
              <a:rPr lang="en-US" dirty="0"/>
              <a:t/>
            </a:r>
            <a:br>
              <a:rPr lang="en-US" dirty="0"/>
            </a:br>
            <a:r>
              <a:rPr lang="ar-SY" dirty="0" smtClean="0"/>
              <a:t/>
            </a:r>
            <a:br>
              <a:rPr lang="ar-SY" dirty="0" smtClean="0"/>
            </a:br>
            <a:endParaRPr lang="ar-SY" dirty="0"/>
          </a:p>
        </p:txBody>
      </p:sp>
      <p:sp>
        <p:nvSpPr>
          <p:cNvPr id="4" name="Rectangle 14"/>
          <p:cNvSpPr>
            <a:spLocks noChangeArrowheads="1"/>
          </p:cNvSpPr>
          <p:nvPr/>
        </p:nvSpPr>
        <p:spPr bwMode="auto">
          <a:xfrm>
            <a:off x="1989137" y="20701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SY"/>
          </a:p>
        </p:txBody>
      </p:sp>
      <p:graphicFrame>
        <p:nvGraphicFramePr>
          <p:cNvPr id="6" name="رسم تخطيطي 5"/>
          <p:cNvGraphicFramePr/>
          <p:nvPr>
            <p:extLst>
              <p:ext uri="{D42A27DB-BD31-4B8C-83A1-F6EECF244321}">
                <p14:modId xmlns:p14="http://schemas.microsoft.com/office/powerpoint/2010/main" val="2520802933"/>
              </p:ext>
            </p:extLst>
          </p:nvPr>
        </p:nvGraphicFramePr>
        <p:xfrm>
          <a:off x="1470818" y="1371600"/>
          <a:ext cx="8905082" cy="5059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مستطيل مستدير الزوايا 6"/>
          <p:cNvSpPr/>
          <p:nvPr/>
        </p:nvSpPr>
        <p:spPr>
          <a:xfrm>
            <a:off x="8597900" y="4178300"/>
            <a:ext cx="3302000" cy="167640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Y" sz="2400" b="1" dirty="0">
                <a:solidFill>
                  <a:schemeClr val="accent2">
                    <a:lumMod val="50000"/>
                  </a:schemeClr>
                </a:solidFill>
                <a:effectLst>
                  <a:outerShdw blurRad="38100" dist="38100" dir="2700000" algn="tl">
                    <a:srgbClr val="000000">
                      <a:alpha val="43137"/>
                    </a:srgbClr>
                  </a:outerShdw>
                </a:effectLst>
              </a:rPr>
              <a:t>أستنتجُ أهمية الحوار من أجل معرفة الإنسان لنفسه وللآخرين؟</a:t>
            </a:r>
            <a:endParaRPr lang="en-US" sz="2400" dirty="0">
              <a:solidFill>
                <a:schemeClr val="accent2">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6903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anim calcmode="lin" valueType="num">
                                      <p:cBhvr>
                                        <p:cTn id="13" dur="2000" fill="hold"/>
                                        <p:tgtEl>
                                          <p:spTgt spid="6"/>
                                        </p:tgtEl>
                                        <p:attrNameLst>
                                          <p:attrName>ppt_w</p:attrName>
                                        </p:attrNameLst>
                                      </p:cBhvr>
                                      <p:tavLst>
                                        <p:tav tm="0" fmla="#ppt_w*sin(2.5*pi*$)">
                                          <p:val>
                                            <p:fltVal val="0"/>
                                          </p:val>
                                        </p:tav>
                                        <p:tav tm="100000">
                                          <p:val>
                                            <p:fltVal val="1"/>
                                          </p:val>
                                        </p:tav>
                                      </p:tavLst>
                                    </p:anim>
                                    <p:anim calcmode="lin" valueType="num">
                                      <p:cBhvr>
                                        <p:cTn id="14"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iterate type="lt">
                                    <p:tmPct val="5000"/>
                                  </p:iterate>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style.rotation</p:attrName>
                                        </p:attrNameLst>
                                      </p:cBhvr>
                                      <p:tavLst>
                                        <p:tav tm="0">
                                          <p:val>
                                            <p:fltVal val="90"/>
                                          </p:val>
                                        </p:tav>
                                        <p:tav tm="100000">
                                          <p:val>
                                            <p:fltVal val="0"/>
                                          </p:val>
                                        </p:tav>
                                      </p:tavLst>
                                    </p:anim>
                                    <p:animEffect transition="in" filter="fade">
                                      <p:cBhvr>
                                        <p:cTn id="22" dur="1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7" presetClass="exit" presetSubtype="0" fill="hold" grpId="1" nodeType="clickEffect">
                                  <p:stCondLst>
                                    <p:cond delay="0"/>
                                  </p:stCondLst>
                                  <p:iterate type="lt">
                                    <p:tmPct val="10000"/>
                                  </p:iterate>
                                  <p:childTnLst>
                                    <p:animEffect transition="out" filter="fade">
                                      <p:cBhvr>
                                        <p:cTn id="26" dur="1000"/>
                                        <p:tgtEl>
                                          <p:spTgt spid="7"/>
                                        </p:tgtEl>
                                      </p:cBhvr>
                                    </p:animEffect>
                                    <p:anim calcmode="lin" valueType="num">
                                      <p:cBhvr>
                                        <p:cTn id="27" dur="1000"/>
                                        <p:tgtEl>
                                          <p:spTgt spid="7"/>
                                        </p:tgtEl>
                                        <p:attrNameLst>
                                          <p:attrName>ppt_x</p:attrName>
                                        </p:attrNameLst>
                                      </p:cBhvr>
                                      <p:tavLst>
                                        <p:tav tm="0">
                                          <p:val>
                                            <p:strVal val="ppt_x"/>
                                          </p:val>
                                        </p:tav>
                                        <p:tav tm="100000">
                                          <p:val>
                                            <p:strVal val="ppt_x"/>
                                          </p:val>
                                        </p:tav>
                                      </p:tavLst>
                                    </p:anim>
                                    <p:anim calcmode="lin" valueType="num">
                                      <p:cBhvr>
                                        <p:cTn id="28" dur="100" decel="100000"/>
                                        <p:tgtEl>
                                          <p:spTgt spid="7"/>
                                        </p:tgtEl>
                                        <p:attrNameLst>
                                          <p:attrName>ppt_y</p:attrName>
                                        </p:attrNameLst>
                                      </p:cBhvr>
                                      <p:tavLst>
                                        <p:tav tm="0">
                                          <p:val>
                                            <p:strVal val="ppt_y"/>
                                          </p:val>
                                        </p:tav>
                                        <p:tav tm="100000">
                                          <p:val>
                                            <p:strVal val="ppt_y-.03"/>
                                          </p:val>
                                        </p:tav>
                                      </p:tavLst>
                                    </p:anim>
                                    <p:anim calcmode="lin" valueType="num">
                                      <p:cBhvr>
                                        <p:cTn id="29" dur="900" accel="100000">
                                          <p:stCondLst>
                                            <p:cond delay="100"/>
                                          </p:stCondLst>
                                        </p:cTn>
                                        <p:tgtEl>
                                          <p:spTgt spid="7"/>
                                        </p:tgtEl>
                                        <p:attrNameLst>
                                          <p:attrName>ppt_y</p:attrName>
                                        </p:attrNameLst>
                                      </p:cBhvr>
                                      <p:tavLst>
                                        <p:tav tm="0">
                                          <p:val>
                                            <p:strVal val="ppt_y"/>
                                          </p:val>
                                        </p:tav>
                                        <p:tav tm="100000">
                                          <p:val>
                                            <p:strVal val="ppt_y+1"/>
                                          </p:val>
                                        </p:tav>
                                      </p:tavLst>
                                    </p:anim>
                                    <p:set>
                                      <p:cBhvr>
                                        <p:cTn id="30" dur="1" fill="hold">
                                          <p:stCondLst>
                                            <p:cond delay="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6" grpId="0">
        <p:bldAsOne/>
      </p:bldGraphic>
      <p:bldP spid="7" grpId="0" animBg="1"/>
      <p:bldP spid="7"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154955" y="1447801"/>
            <a:ext cx="8825658" cy="1143000"/>
          </a:xfrm>
        </p:spPr>
        <p:txBody>
          <a:bodyPr anchor="t"/>
          <a:lstStyle/>
          <a:p>
            <a:pPr algn="ctr"/>
            <a:r>
              <a:rPr lang="ar-SY" sz="3600" b="1" dirty="0" smtClean="0">
                <a:solidFill>
                  <a:srgbClr val="FFFF00"/>
                </a:solidFill>
              </a:rPr>
              <a:t>« إن </a:t>
            </a:r>
            <a:r>
              <a:rPr lang="ar-SY" sz="3600" b="1" dirty="0">
                <a:solidFill>
                  <a:srgbClr val="FFFF00"/>
                </a:solidFill>
              </a:rPr>
              <a:t>كلَّ ما أعلم هو أنني لا أعلم </a:t>
            </a:r>
            <a:r>
              <a:rPr lang="ar-SY" sz="3600" b="1" dirty="0" smtClean="0">
                <a:solidFill>
                  <a:srgbClr val="FFFF00"/>
                </a:solidFill>
              </a:rPr>
              <a:t>شيئاً &gt;&gt;</a:t>
            </a:r>
            <a:endParaRPr lang="ar-SY" sz="3600" dirty="0">
              <a:solidFill>
                <a:srgbClr val="FFFF00"/>
              </a:solidFill>
            </a:endParaRPr>
          </a:p>
        </p:txBody>
      </p:sp>
      <p:sp>
        <p:nvSpPr>
          <p:cNvPr id="3" name="عنوان فرعي 2"/>
          <p:cNvSpPr>
            <a:spLocks noGrp="1"/>
          </p:cNvSpPr>
          <p:nvPr>
            <p:ph type="subTitle" idx="1"/>
          </p:nvPr>
        </p:nvSpPr>
        <p:spPr>
          <a:xfrm>
            <a:off x="1154955" y="2488936"/>
            <a:ext cx="8825658" cy="3149864"/>
          </a:xfrm>
        </p:spPr>
        <p:txBody>
          <a:bodyPr>
            <a:normAutofit/>
          </a:bodyPr>
          <a:lstStyle/>
          <a:p>
            <a:pPr algn="r"/>
            <a:r>
              <a:rPr lang="ar-SY" sz="2800" b="1" dirty="0">
                <a:solidFill>
                  <a:schemeClr val="accent6">
                    <a:lumMod val="20000"/>
                    <a:lumOff val="80000"/>
                  </a:schemeClr>
                </a:solidFill>
              </a:rPr>
              <a:t>أبينُ أهمية إدراك الإنسان لجهله في بعض الأمور </a:t>
            </a:r>
            <a:r>
              <a:rPr lang="ar-SY" sz="2800" b="1" dirty="0" smtClean="0">
                <a:solidFill>
                  <a:schemeClr val="accent6">
                    <a:lumMod val="20000"/>
                    <a:lumOff val="80000"/>
                  </a:schemeClr>
                </a:solidFill>
              </a:rPr>
              <a:t>؟</a:t>
            </a:r>
          </a:p>
          <a:p>
            <a:pPr algn="r"/>
            <a:endParaRPr lang="ar-SY" sz="2800" b="1" dirty="0" smtClean="0">
              <a:solidFill>
                <a:schemeClr val="accent6">
                  <a:lumMod val="20000"/>
                  <a:lumOff val="80000"/>
                </a:schemeClr>
              </a:solidFill>
            </a:endParaRPr>
          </a:p>
          <a:p>
            <a:pPr algn="r"/>
            <a:r>
              <a:rPr lang="ar-SY" sz="2800" b="1" dirty="0" smtClean="0">
                <a:solidFill>
                  <a:schemeClr val="accent2">
                    <a:lumMod val="60000"/>
                    <a:lumOff val="40000"/>
                  </a:schemeClr>
                </a:solidFill>
              </a:rPr>
              <a:t>عندما يوقن الإنسان أنه لم يحصل على المعرفة الكاملة فهذا يحفّزه للبحث والمعرفة وزيادة معلوماته مما يطوّر ملكاته وقدراته</a:t>
            </a:r>
          </a:p>
          <a:p>
            <a:pPr algn="r"/>
            <a:endParaRPr lang="ar-SY" sz="2800" b="1" dirty="0">
              <a:solidFill>
                <a:schemeClr val="accent6">
                  <a:lumMod val="20000"/>
                  <a:lumOff val="80000"/>
                </a:schemeClr>
              </a:solidFill>
            </a:endParaRPr>
          </a:p>
          <a:p>
            <a:pPr algn="r"/>
            <a:endParaRPr lang="ar-SY" sz="2800" dirty="0">
              <a:solidFill>
                <a:srgbClr val="0070C0"/>
              </a:solidFill>
            </a:endParaRPr>
          </a:p>
        </p:txBody>
      </p:sp>
      <p:sp>
        <p:nvSpPr>
          <p:cNvPr id="4" name="وسيلة شرح بيضاوية 3"/>
          <p:cNvSpPr/>
          <p:nvPr/>
        </p:nvSpPr>
        <p:spPr>
          <a:xfrm rot="1313401">
            <a:off x="8807083" y="825461"/>
            <a:ext cx="1736563" cy="138986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Y" sz="2400" dirty="0" smtClean="0">
                <a:solidFill>
                  <a:srgbClr val="FFFF00"/>
                </a:solidFill>
              </a:rPr>
              <a:t>أتأمل أفسر</a:t>
            </a:r>
            <a:endParaRPr lang="ar-SY" sz="2400" dirty="0">
              <a:solidFill>
                <a:srgbClr val="FFFF00"/>
              </a:solidFill>
            </a:endParaRPr>
          </a:p>
        </p:txBody>
      </p:sp>
    </p:spTree>
    <p:extLst>
      <p:ext uri="{BB962C8B-B14F-4D97-AF65-F5344CB8AC3E}">
        <p14:creationId xmlns:p14="http://schemas.microsoft.com/office/powerpoint/2010/main" val="3156878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plus(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iterate type="lt">
                                    <p:tmPct val="10000"/>
                                  </p:iterate>
                                  <p:childTnLst>
                                    <p:set>
                                      <p:cBhvr>
                                        <p:cTn id="11" dur="1" fill="hold">
                                          <p:stCondLst>
                                            <p:cond delay="0"/>
                                          </p:stCondLst>
                                        </p:cTn>
                                        <p:tgtEl>
                                          <p:spTgt spid="2"/>
                                        </p:tgtEl>
                                        <p:attrNameLst>
                                          <p:attrName>style.visibility</p:attrName>
                                        </p:attrNameLst>
                                      </p:cBhvr>
                                      <p:to>
                                        <p:strVal val="visible"/>
                                      </p:to>
                                    </p:set>
                                    <p:animEffect transition="in" filter="wipe(down)">
                                      <p:cBhvr>
                                        <p:cTn id="12" dur="580">
                                          <p:stCondLst>
                                            <p:cond delay="0"/>
                                          </p:stCondLst>
                                        </p:cTn>
                                        <p:tgtEl>
                                          <p:spTgt spid="2"/>
                                        </p:tgtEl>
                                      </p:cBhvr>
                                    </p:animEffect>
                                    <p:anim calcmode="lin" valueType="num">
                                      <p:cBhvr>
                                        <p:cTn id="13"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8" dur="26">
                                          <p:stCondLst>
                                            <p:cond delay="650"/>
                                          </p:stCondLst>
                                        </p:cTn>
                                        <p:tgtEl>
                                          <p:spTgt spid="2"/>
                                        </p:tgtEl>
                                      </p:cBhvr>
                                      <p:to x="100000" y="60000"/>
                                    </p:animScale>
                                    <p:animScale>
                                      <p:cBhvr>
                                        <p:cTn id="19" dur="166" decel="50000">
                                          <p:stCondLst>
                                            <p:cond delay="676"/>
                                          </p:stCondLst>
                                        </p:cTn>
                                        <p:tgtEl>
                                          <p:spTgt spid="2"/>
                                        </p:tgtEl>
                                      </p:cBhvr>
                                      <p:to x="100000" y="100000"/>
                                    </p:animScale>
                                    <p:animScale>
                                      <p:cBhvr>
                                        <p:cTn id="20" dur="26">
                                          <p:stCondLst>
                                            <p:cond delay="1312"/>
                                          </p:stCondLst>
                                        </p:cTn>
                                        <p:tgtEl>
                                          <p:spTgt spid="2"/>
                                        </p:tgtEl>
                                      </p:cBhvr>
                                      <p:to x="100000" y="80000"/>
                                    </p:animScale>
                                    <p:animScale>
                                      <p:cBhvr>
                                        <p:cTn id="21" dur="166" decel="50000">
                                          <p:stCondLst>
                                            <p:cond delay="1338"/>
                                          </p:stCondLst>
                                        </p:cTn>
                                        <p:tgtEl>
                                          <p:spTgt spid="2"/>
                                        </p:tgtEl>
                                      </p:cBhvr>
                                      <p:to x="100000" y="100000"/>
                                    </p:animScale>
                                    <p:animScale>
                                      <p:cBhvr>
                                        <p:cTn id="22" dur="26">
                                          <p:stCondLst>
                                            <p:cond delay="1642"/>
                                          </p:stCondLst>
                                        </p:cTn>
                                        <p:tgtEl>
                                          <p:spTgt spid="2"/>
                                        </p:tgtEl>
                                      </p:cBhvr>
                                      <p:to x="100000" y="90000"/>
                                    </p:animScale>
                                    <p:animScale>
                                      <p:cBhvr>
                                        <p:cTn id="23" dur="166" decel="50000">
                                          <p:stCondLst>
                                            <p:cond delay="1668"/>
                                          </p:stCondLst>
                                        </p:cTn>
                                        <p:tgtEl>
                                          <p:spTgt spid="2"/>
                                        </p:tgtEl>
                                      </p:cBhvr>
                                      <p:to x="100000" y="100000"/>
                                    </p:animScale>
                                    <p:animScale>
                                      <p:cBhvr>
                                        <p:cTn id="24" dur="26">
                                          <p:stCondLst>
                                            <p:cond delay="1808"/>
                                          </p:stCondLst>
                                        </p:cTn>
                                        <p:tgtEl>
                                          <p:spTgt spid="2"/>
                                        </p:tgtEl>
                                      </p:cBhvr>
                                      <p:to x="100000" y="95000"/>
                                    </p:animScale>
                                    <p:animScale>
                                      <p:cBhvr>
                                        <p:cTn id="25" dur="166" decel="50000">
                                          <p:stCondLst>
                                            <p:cond delay="1834"/>
                                          </p:stCondLst>
                                        </p:cTn>
                                        <p:tgtEl>
                                          <p:spTgt spid="2"/>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41" presetClass="entr" presetSubtype="0" fill="hold" grpId="0" nodeType="clickEffect">
                                  <p:stCondLst>
                                    <p:cond delay="0"/>
                                  </p:stCondLst>
                                  <p:iterate type="wd">
                                    <p:tmPct val="10000"/>
                                  </p:iterate>
                                  <p:childTnLst>
                                    <p:set>
                                      <p:cBhvr>
                                        <p:cTn id="29" dur="1" fill="hold">
                                          <p:stCondLst>
                                            <p:cond delay="0"/>
                                          </p:stCondLst>
                                        </p:cTn>
                                        <p:tgtEl>
                                          <p:spTgt spid="3">
                                            <p:txEl>
                                              <p:pRg st="0" end="0"/>
                                            </p:txEl>
                                          </p:spTgt>
                                        </p:tgtEl>
                                        <p:attrNameLst>
                                          <p:attrName>style.visibility</p:attrName>
                                        </p:attrNameLst>
                                      </p:cBhvr>
                                      <p:to>
                                        <p:strVal val="visible"/>
                                      </p:to>
                                    </p:set>
                                    <p:anim calcmode="lin" valueType="num">
                                      <p:cBhvr>
                                        <p:cTn id="30"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32"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3">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1" presetClass="entr" presetSubtype="0" fill="hold" grpId="0" nodeType="clickEffect">
                                  <p:stCondLst>
                                    <p:cond delay="0"/>
                                  </p:stCondLst>
                                  <p:iterate type="wd">
                                    <p:tmPct val="10000"/>
                                  </p:iterate>
                                  <p:childTnLst>
                                    <p:set>
                                      <p:cBhvr>
                                        <p:cTn id="38" dur="1" fill="hold">
                                          <p:stCondLst>
                                            <p:cond delay="0"/>
                                          </p:stCondLst>
                                        </p:cTn>
                                        <p:tgtEl>
                                          <p:spTgt spid="3">
                                            <p:txEl>
                                              <p:pRg st="2" end="2"/>
                                            </p:txEl>
                                          </p:spTgt>
                                        </p:tgtEl>
                                        <p:attrNameLst>
                                          <p:attrName>style.visibility</p:attrName>
                                        </p:attrNameLst>
                                      </p:cBhvr>
                                      <p:to>
                                        <p:strVal val="visible"/>
                                      </p:to>
                                    </p:set>
                                    <p:anim calcmode="lin" valueType="num">
                                      <p:cBhvr>
                                        <p:cTn id="39" dur="5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41" dur="5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3">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49" presetClass="exit" presetSubtype="0" accel="100000" fill="hold" grpId="1" nodeType="clickEffect">
                                  <p:stCondLst>
                                    <p:cond delay="0"/>
                                  </p:stCondLst>
                                  <p:iterate type="wd">
                                    <p:tmPct val="0"/>
                                  </p:iterate>
                                  <p:childTnLst>
                                    <p:anim calcmode="lin" valueType="num">
                                      <p:cBhvr>
                                        <p:cTn id="47" dur="500"/>
                                        <p:tgtEl>
                                          <p:spTgt spid="3">
                                            <p:txEl>
                                              <p:pRg st="0" end="0"/>
                                            </p:txEl>
                                          </p:spTgt>
                                        </p:tgtEl>
                                        <p:attrNameLst>
                                          <p:attrName>ppt_w</p:attrName>
                                        </p:attrNameLst>
                                      </p:cBhvr>
                                      <p:tavLst>
                                        <p:tav tm="0">
                                          <p:val>
                                            <p:strVal val="ppt_w"/>
                                          </p:val>
                                        </p:tav>
                                        <p:tav tm="100000">
                                          <p:val>
                                            <p:fltVal val="0"/>
                                          </p:val>
                                        </p:tav>
                                      </p:tavLst>
                                    </p:anim>
                                    <p:anim calcmode="lin" valueType="num">
                                      <p:cBhvr>
                                        <p:cTn id="48" dur="500"/>
                                        <p:tgtEl>
                                          <p:spTgt spid="3">
                                            <p:txEl>
                                              <p:pRg st="0" end="0"/>
                                            </p:txEl>
                                          </p:spTgt>
                                        </p:tgtEl>
                                        <p:attrNameLst>
                                          <p:attrName>ppt_h</p:attrName>
                                        </p:attrNameLst>
                                      </p:cBhvr>
                                      <p:tavLst>
                                        <p:tav tm="0">
                                          <p:val>
                                            <p:strVal val="ppt_h"/>
                                          </p:val>
                                        </p:tav>
                                        <p:tav tm="100000">
                                          <p:val>
                                            <p:fltVal val="0"/>
                                          </p:val>
                                        </p:tav>
                                      </p:tavLst>
                                    </p:anim>
                                    <p:anim calcmode="lin" valueType="num">
                                      <p:cBhvr>
                                        <p:cTn id="49" dur="500"/>
                                        <p:tgtEl>
                                          <p:spTgt spid="3">
                                            <p:txEl>
                                              <p:pRg st="0" end="0"/>
                                            </p:txEl>
                                          </p:spTgt>
                                        </p:tgtEl>
                                        <p:attrNameLst>
                                          <p:attrName>style.rotation</p:attrName>
                                        </p:attrNameLst>
                                      </p:cBhvr>
                                      <p:tavLst>
                                        <p:tav tm="0">
                                          <p:val>
                                            <p:fltVal val="0"/>
                                          </p:val>
                                        </p:tav>
                                        <p:tav tm="100000">
                                          <p:val>
                                            <p:fltVal val="360"/>
                                          </p:val>
                                        </p:tav>
                                      </p:tavLst>
                                    </p:anim>
                                    <p:animEffect transition="out" filter="fade">
                                      <p:cBhvr>
                                        <p:cTn id="50" dur="500"/>
                                        <p:tgtEl>
                                          <p:spTgt spid="3">
                                            <p:txEl>
                                              <p:pRg st="0" end="0"/>
                                            </p:txEl>
                                          </p:spTgt>
                                        </p:tgtEl>
                                      </p:cBhvr>
                                    </p:animEffect>
                                    <p:set>
                                      <p:cBhvr>
                                        <p:cTn id="51"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49" presetClass="exit" presetSubtype="0" accel="100000" fill="hold" grpId="1" nodeType="clickEffect">
                                  <p:stCondLst>
                                    <p:cond delay="0"/>
                                  </p:stCondLst>
                                  <p:iterate type="wd">
                                    <p:tmPct val="0"/>
                                  </p:iterate>
                                  <p:childTnLst>
                                    <p:anim calcmode="lin" valueType="num">
                                      <p:cBhvr>
                                        <p:cTn id="55" dur="500"/>
                                        <p:tgtEl>
                                          <p:spTgt spid="3">
                                            <p:txEl>
                                              <p:pRg st="2" end="2"/>
                                            </p:txEl>
                                          </p:spTgt>
                                        </p:tgtEl>
                                        <p:attrNameLst>
                                          <p:attrName>ppt_w</p:attrName>
                                        </p:attrNameLst>
                                      </p:cBhvr>
                                      <p:tavLst>
                                        <p:tav tm="0">
                                          <p:val>
                                            <p:strVal val="ppt_w"/>
                                          </p:val>
                                        </p:tav>
                                        <p:tav tm="100000">
                                          <p:val>
                                            <p:fltVal val="0"/>
                                          </p:val>
                                        </p:tav>
                                      </p:tavLst>
                                    </p:anim>
                                    <p:anim calcmode="lin" valueType="num">
                                      <p:cBhvr>
                                        <p:cTn id="56" dur="500"/>
                                        <p:tgtEl>
                                          <p:spTgt spid="3">
                                            <p:txEl>
                                              <p:pRg st="2" end="2"/>
                                            </p:txEl>
                                          </p:spTgt>
                                        </p:tgtEl>
                                        <p:attrNameLst>
                                          <p:attrName>ppt_h</p:attrName>
                                        </p:attrNameLst>
                                      </p:cBhvr>
                                      <p:tavLst>
                                        <p:tav tm="0">
                                          <p:val>
                                            <p:strVal val="ppt_h"/>
                                          </p:val>
                                        </p:tav>
                                        <p:tav tm="100000">
                                          <p:val>
                                            <p:fltVal val="0"/>
                                          </p:val>
                                        </p:tav>
                                      </p:tavLst>
                                    </p:anim>
                                    <p:anim calcmode="lin" valueType="num">
                                      <p:cBhvr>
                                        <p:cTn id="57" dur="500"/>
                                        <p:tgtEl>
                                          <p:spTgt spid="3">
                                            <p:txEl>
                                              <p:pRg st="2" end="2"/>
                                            </p:txEl>
                                          </p:spTgt>
                                        </p:tgtEl>
                                        <p:attrNameLst>
                                          <p:attrName>style.rotation</p:attrName>
                                        </p:attrNameLst>
                                      </p:cBhvr>
                                      <p:tavLst>
                                        <p:tav tm="0">
                                          <p:val>
                                            <p:fltVal val="0"/>
                                          </p:val>
                                        </p:tav>
                                        <p:tav tm="100000">
                                          <p:val>
                                            <p:fltVal val="360"/>
                                          </p:val>
                                        </p:tav>
                                      </p:tavLst>
                                    </p:anim>
                                    <p:animEffect transition="out" filter="fade">
                                      <p:cBhvr>
                                        <p:cTn id="58" dur="500"/>
                                        <p:tgtEl>
                                          <p:spTgt spid="3">
                                            <p:txEl>
                                              <p:pRg st="2" end="2"/>
                                            </p:txEl>
                                          </p:spTgt>
                                        </p:tgtEl>
                                      </p:cBhvr>
                                    </p:animEffect>
                                    <p:set>
                                      <p:cBhvr>
                                        <p:cTn id="59"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build="p"/>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315677" y="541618"/>
            <a:ext cx="7037389" cy="1400530"/>
          </a:xfrm>
        </p:spPr>
        <p:txBody>
          <a:bodyPr/>
          <a:lstStyle/>
          <a:p>
            <a:pPr algn="ctr"/>
            <a:r>
              <a:rPr lang="ar-SY" b="1" dirty="0">
                <a:solidFill>
                  <a:schemeClr val="bg1">
                    <a:lumMod val="85000"/>
                    <a:lumOff val="15000"/>
                  </a:schemeClr>
                </a:solidFill>
              </a:rPr>
              <a:t>ثانياً: ماهيةُ الأخلاق عند سقراط :</a:t>
            </a:r>
            <a:r>
              <a:rPr lang="ar-SY" b="1" dirty="0">
                <a:solidFill>
                  <a:srgbClr val="FFFF00"/>
                </a:solidFill>
              </a:rPr>
              <a:t> </a:t>
            </a:r>
            <a:r>
              <a:rPr lang="en-US" dirty="0"/>
              <a:t/>
            </a:r>
            <a:br>
              <a:rPr lang="en-US" dirty="0"/>
            </a:br>
            <a:endParaRPr lang="ar-SY" dirty="0"/>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54000"/>
            <a:ext cx="12192000" cy="7226300"/>
          </a:xfrm>
        </p:spPr>
      </p:pic>
      <p:sp>
        <p:nvSpPr>
          <p:cNvPr id="5" name="مستطيل 4"/>
          <p:cNvSpPr/>
          <p:nvPr/>
        </p:nvSpPr>
        <p:spPr>
          <a:xfrm>
            <a:off x="5348472" y="1484948"/>
            <a:ext cx="6096000" cy="5847755"/>
          </a:xfrm>
          <a:prstGeom prst="rect">
            <a:avLst/>
          </a:prstGeom>
        </p:spPr>
        <p:txBody>
          <a:bodyPr>
            <a:spAutoFit/>
          </a:bodyPr>
          <a:lstStyle/>
          <a:p>
            <a:r>
              <a:rPr lang="ar-SY" sz="2200" dirty="0" smtClean="0">
                <a:solidFill>
                  <a:srgbClr val="0000FF"/>
                </a:solidFill>
                <a:effectLst/>
                <a:ea typeface="Calibri" panose="020F0502020204030204" pitchFamily="34" charset="0"/>
                <a:cs typeface="Simplified Arabic" panose="02020603050405020304" pitchFamily="18" charset="-78"/>
              </a:rPr>
              <a:t>لقَّب سقراطُ أنه </a:t>
            </a:r>
            <a:r>
              <a:rPr lang="ar-SY" sz="2200" dirty="0" smtClean="0">
                <a:solidFill>
                  <a:srgbClr val="FF0000"/>
                </a:solidFill>
                <a:effectLst/>
                <a:ea typeface="Calibri" panose="020F0502020204030204" pitchFamily="34" charset="0"/>
                <a:cs typeface="Simplified Arabic" panose="02020603050405020304" pitchFamily="18" charset="-78"/>
              </a:rPr>
              <a:t>مؤسسُ علم الأخلاق </a:t>
            </a:r>
            <a:r>
              <a:rPr lang="ar-SY" sz="2200" dirty="0" smtClean="0">
                <a:solidFill>
                  <a:srgbClr val="0000FF"/>
                </a:solidFill>
                <a:effectLst/>
                <a:ea typeface="Calibri" panose="020F0502020204030204" pitchFamily="34" charset="0"/>
                <a:cs typeface="Simplified Arabic" panose="02020603050405020304" pitchFamily="18" charset="-78"/>
              </a:rPr>
              <a:t>لأنَّ تعاليمه النظرية وطريقتهُ الخاصة في البحث والمناقشة لا تنفصلُ عن تطبيقاتها الأخلاقية، وسعى إلى استخلاص الحقيقة الواحدة الثابتة (الماهية) وراء التعريفات الغامضة والناقصة، على الرغم من اختلاف المظاهر  </a:t>
            </a:r>
            <a:r>
              <a:rPr lang="ar-SY" sz="2200" dirty="0">
                <a:solidFill>
                  <a:srgbClr val="0000FF"/>
                </a:solidFill>
                <a:ea typeface="Calibri" panose="020F0502020204030204" pitchFamily="34" charset="0"/>
                <a:cs typeface="Simplified Arabic" panose="02020603050405020304" pitchFamily="18" charset="-78"/>
              </a:rPr>
              <a:t>الجزئية وتنوعها. </a:t>
            </a:r>
          </a:p>
          <a:p>
            <a:r>
              <a:rPr lang="ar-SY" sz="2200" dirty="0">
                <a:solidFill>
                  <a:srgbClr val="0000FF"/>
                </a:solidFill>
                <a:ea typeface="Calibri" panose="020F0502020204030204" pitchFamily="34" charset="0"/>
                <a:cs typeface="Simplified Arabic" panose="02020603050405020304" pitchFamily="18" charset="-78"/>
              </a:rPr>
              <a:t>شكل مفهومُ </a:t>
            </a:r>
            <a:r>
              <a:rPr lang="ar-SY" sz="2200" dirty="0">
                <a:solidFill>
                  <a:srgbClr val="FF0000"/>
                </a:solidFill>
                <a:ea typeface="Calibri" panose="020F0502020204030204" pitchFamily="34" charset="0"/>
                <a:cs typeface="Simplified Arabic" panose="02020603050405020304" pitchFamily="18" charset="-78"/>
              </a:rPr>
              <a:t>الخير</a:t>
            </a:r>
            <a:r>
              <a:rPr lang="ar-SY" sz="2200" dirty="0">
                <a:solidFill>
                  <a:srgbClr val="0000FF"/>
                </a:solidFill>
                <a:ea typeface="Calibri" panose="020F0502020204030204" pitchFamily="34" charset="0"/>
                <a:cs typeface="Simplified Arabic" panose="02020603050405020304" pitchFamily="18" charset="-78"/>
              </a:rPr>
              <a:t> الغاية الأساسية للتفلسف ومثلت الحقيقةُ شرطاً من شروطه، ودعا إلى ا</a:t>
            </a:r>
            <a:r>
              <a:rPr lang="ar-SY" sz="2200" dirty="0">
                <a:solidFill>
                  <a:srgbClr val="FF0000"/>
                </a:solidFill>
                <a:ea typeface="Calibri" panose="020F0502020204030204" pitchFamily="34" charset="0"/>
                <a:cs typeface="Simplified Arabic" panose="02020603050405020304" pitchFamily="18" charset="-78"/>
              </a:rPr>
              <a:t>لإصلاح</a:t>
            </a:r>
            <a:r>
              <a:rPr lang="ar-SY" sz="2200" dirty="0">
                <a:solidFill>
                  <a:srgbClr val="0000FF"/>
                </a:solidFill>
                <a:ea typeface="Calibri" panose="020F0502020204030204" pitchFamily="34" charset="0"/>
                <a:cs typeface="Simplified Arabic" panose="02020603050405020304" pitchFamily="18" charset="-78"/>
              </a:rPr>
              <a:t> ساعياً إلى تحسين أخلاقٍ المواطنين، وذلك من خلال المعرفة والبحث في الطرق الموصلة إليها. وإنًّ الأخلاق عنده لا يمكن أن تقوم إذا لم تسبق بالعلم لأن ا</a:t>
            </a:r>
            <a:r>
              <a:rPr lang="ar-SY" sz="2200" dirty="0">
                <a:solidFill>
                  <a:srgbClr val="FF0000"/>
                </a:solidFill>
                <a:ea typeface="Calibri" panose="020F0502020204030204" pitchFamily="34" charset="0"/>
                <a:cs typeface="Simplified Arabic" panose="02020603050405020304" pitchFamily="18" charset="-78"/>
              </a:rPr>
              <a:t>لفضيلة</a:t>
            </a:r>
            <a:r>
              <a:rPr lang="ar-SY" sz="2200" dirty="0">
                <a:solidFill>
                  <a:srgbClr val="0000FF"/>
                </a:solidFill>
                <a:ea typeface="Calibri" panose="020F0502020204030204" pitchFamily="34" charset="0"/>
                <a:cs typeface="Simplified Arabic" panose="02020603050405020304" pitchFamily="18" charset="-78"/>
              </a:rPr>
              <a:t> تقومُ على العلم الذي لا يتمُّ العملُ  بغيره</a:t>
            </a:r>
          </a:p>
          <a:p>
            <a:r>
              <a:rPr lang="ar-SY" sz="2200" dirty="0">
                <a:solidFill>
                  <a:srgbClr val="0000FF"/>
                </a:solidFill>
                <a:ea typeface="Calibri" panose="020F0502020204030204" pitchFamily="34" charset="0"/>
                <a:cs typeface="Simplified Arabic" panose="02020603050405020304" pitchFamily="18" charset="-78"/>
              </a:rPr>
              <a:t>إن التحّول من </a:t>
            </a:r>
            <a:r>
              <a:rPr lang="ar-SY" sz="2200" dirty="0">
                <a:solidFill>
                  <a:srgbClr val="FF0000"/>
                </a:solidFill>
                <a:ea typeface="Calibri" panose="020F0502020204030204" pitchFamily="34" charset="0"/>
                <a:cs typeface="Simplified Arabic" panose="02020603050405020304" pitchFamily="18" charset="-78"/>
              </a:rPr>
              <a:t>فلسفة الكون والطبيعة إلى فلسفة الذات </a:t>
            </a:r>
            <a:r>
              <a:rPr lang="ar-SY" sz="2200" dirty="0">
                <a:solidFill>
                  <a:srgbClr val="0000FF"/>
                </a:solidFill>
                <a:ea typeface="Calibri" panose="020F0502020204030204" pitchFamily="34" charset="0"/>
                <a:cs typeface="Simplified Arabic" panose="02020603050405020304" pitchFamily="18" charset="-78"/>
              </a:rPr>
              <a:t>والإنسانُ كان بمثابة (الثورة </a:t>
            </a:r>
            <a:r>
              <a:rPr lang="ar-SY" sz="2200" dirty="0" err="1">
                <a:solidFill>
                  <a:srgbClr val="0000FF"/>
                </a:solidFill>
                <a:ea typeface="Calibri" panose="020F0502020204030204" pitchFamily="34" charset="0"/>
                <a:cs typeface="Simplified Arabic" panose="02020603050405020304" pitchFamily="18" charset="-78"/>
              </a:rPr>
              <a:t>السقراطية</a:t>
            </a:r>
            <a:r>
              <a:rPr lang="ar-SY" sz="2200" dirty="0">
                <a:solidFill>
                  <a:srgbClr val="0000FF"/>
                </a:solidFill>
                <a:ea typeface="Calibri" panose="020F0502020204030204" pitchFamily="34" charset="0"/>
                <a:cs typeface="Simplified Arabic" panose="02020603050405020304" pitchFamily="18" charset="-78"/>
              </a:rPr>
              <a:t>) حيث أن سقراط أنزل الفلسفة من السماء إلى الأرض. </a:t>
            </a:r>
          </a:p>
          <a:p>
            <a:r>
              <a:rPr lang="ar-SY" sz="2200" dirty="0">
                <a:solidFill>
                  <a:srgbClr val="0000FF"/>
                </a:solidFill>
                <a:ea typeface="Calibri" panose="020F0502020204030204" pitchFamily="34" charset="0"/>
                <a:cs typeface="Simplified Arabic" panose="02020603050405020304" pitchFamily="18" charset="-78"/>
              </a:rPr>
              <a:t>لا يحصلُ العلمُ إلا من خلال </a:t>
            </a:r>
            <a:r>
              <a:rPr lang="ar-SY" sz="2200" dirty="0">
                <a:solidFill>
                  <a:srgbClr val="FF0000"/>
                </a:solidFill>
                <a:ea typeface="Calibri" panose="020F0502020204030204" pitchFamily="34" charset="0"/>
                <a:cs typeface="Simplified Arabic" panose="02020603050405020304" pitchFamily="18" charset="-78"/>
              </a:rPr>
              <a:t>حوار</a:t>
            </a:r>
            <a:r>
              <a:rPr lang="ar-SY" sz="2200" dirty="0">
                <a:solidFill>
                  <a:srgbClr val="0000FF"/>
                </a:solidFill>
                <a:ea typeface="Calibri" panose="020F0502020204030204" pitchFamily="34" charset="0"/>
                <a:cs typeface="Simplified Arabic" panose="02020603050405020304" pitchFamily="18" charset="-78"/>
              </a:rPr>
              <a:t> الناس مع بعضهم البعض والصداقةُ تستلزم الحب الذي يجبُ أن يكون متبادلاً ومشتركاً بين الناس</a:t>
            </a:r>
            <a:endParaRPr lang="en-US" sz="2200" dirty="0">
              <a:solidFill>
                <a:srgbClr val="0000FF"/>
              </a:solidFill>
              <a:ea typeface="Calibri" panose="020F0502020204030204" pitchFamily="34" charset="0"/>
              <a:cs typeface="Simplified Arabic" panose="02020603050405020304" pitchFamily="18" charset="-78"/>
            </a:endParaRPr>
          </a:p>
          <a:p>
            <a:endParaRPr lang="ar-SY" sz="2200" dirty="0">
              <a:solidFill>
                <a:srgbClr val="0000FF"/>
              </a:solidFill>
              <a:ea typeface="Calibri" panose="020F0502020204030204" pitchFamily="34" charset="0"/>
              <a:cs typeface="Simplified Arabic" panose="02020603050405020304" pitchFamily="18" charset="-78"/>
            </a:endParaRPr>
          </a:p>
        </p:txBody>
      </p:sp>
      <p:pic>
        <p:nvPicPr>
          <p:cNvPr id="6" name="صورة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5900" y="1484948"/>
            <a:ext cx="3862572" cy="2667952"/>
          </a:xfrm>
          <a:prstGeom prst="rect">
            <a:avLst/>
          </a:prstGeom>
        </p:spPr>
      </p:pic>
      <p:sp>
        <p:nvSpPr>
          <p:cNvPr id="7" name="مستطيل مستدير الزوايا 6"/>
          <p:cNvSpPr/>
          <p:nvPr/>
        </p:nvSpPr>
        <p:spPr>
          <a:xfrm>
            <a:off x="1727200" y="4470400"/>
            <a:ext cx="3429000" cy="217170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Y" b="1" dirty="0"/>
              <a:t> </a:t>
            </a:r>
            <a:r>
              <a:rPr lang="ar-SY" sz="2000" b="1" dirty="0">
                <a:solidFill>
                  <a:srgbClr val="FF0000"/>
                </a:solidFill>
              </a:rPr>
              <a:t>يقولُ سقراطُ : الإنسان لا يفعلُ الشر مختاراً. </a:t>
            </a:r>
            <a:endParaRPr lang="en-US" sz="2000" dirty="0">
              <a:solidFill>
                <a:srgbClr val="FF0000"/>
              </a:solidFill>
            </a:endParaRPr>
          </a:p>
          <a:p>
            <a:r>
              <a:rPr lang="ar-SY" sz="2000" b="1" dirty="0">
                <a:solidFill>
                  <a:srgbClr val="FF0000"/>
                </a:solidFill>
              </a:rPr>
              <a:t> </a:t>
            </a:r>
            <a:r>
              <a:rPr lang="ar-SY" sz="2000" b="1" dirty="0">
                <a:solidFill>
                  <a:srgbClr val="0070C0"/>
                </a:solidFill>
              </a:rPr>
              <a:t>أستنتجُ العلاقة بين العمل والعلم في منظومة سقراط الأخلاقية؟ </a:t>
            </a:r>
            <a:endParaRPr lang="ar-SY" sz="2000" dirty="0">
              <a:solidFill>
                <a:srgbClr val="0070C0"/>
              </a:solidFill>
            </a:endParaRPr>
          </a:p>
        </p:txBody>
      </p:sp>
    </p:spTree>
    <p:extLst>
      <p:ext uri="{BB962C8B-B14F-4D97-AF65-F5344CB8AC3E}">
        <p14:creationId xmlns:p14="http://schemas.microsoft.com/office/powerpoint/2010/main" val="1274621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3"/>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heckerboard(across)">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45" presetClass="exit" presetSubtype="0" fill="hold" nodeType="clickEffect">
                                  <p:stCondLst>
                                    <p:cond delay="0"/>
                                  </p:stCondLst>
                                  <p:childTnLst>
                                    <p:animEffect transition="out" filter="fade">
                                      <p:cBhvr>
                                        <p:cTn id="18" dur="2000"/>
                                        <p:tgtEl>
                                          <p:spTgt spid="6"/>
                                        </p:tgtEl>
                                      </p:cBhvr>
                                    </p:animEffect>
                                    <p:anim calcmode="lin" valueType="num">
                                      <p:cBhvr>
                                        <p:cTn id="19" dur="2000"/>
                                        <p:tgtEl>
                                          <p:spTgt spid="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0" dur="2000"/>
                                        <p:tgtEl>
                                          <p:spTgt spid="6"/>
                                        </p:tgtEl>
                                        <p:attrNameLst>
                                          <p:attrName>ppt_h</p:attrName>
                                        </p:attrNameLst>
                                      </p:cBhvr>
                                      <p:tavLst>
                                        <p:tav tm="0">
                                          <p:val>
                                            <p:strVal val="ppt_h"/>
                                          </p:val>
                                        </p:tav>
                                        <p:tav tm="100000">
                                          <p:val>
                                            <p:strVal val="ppt_h"/>
                                          </p:val>
                                        </p:tav>
                                      </p:tavLst>
                                    </p:anim>
                                    <p:set>
                                      <p:cBhvr>
                                        <p:cTn id="21" dur="1" fill="hold">
                                          <p:stCondLst>
                                            <p:cond delay="1999"/>
                                          </p:stCondLst>
                                        </p:cTn>
                                        <p:tgtEl>
                                          <p:spTgt spid="6"/>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5" presetClass="entr" presetSubtype="0" fill="hold" grpId="0" nodeType="clickEffect">
                                  <p:stCondLst>
                                    <p:cond delay="0"/>
                                  </p:stCondLst>
                                  <p:iterate type="lt">
                                    <p:tmPct val="10000"/>
                                  </p:iterate>
                                  <p:childTnLst>
                                    <p:set>
                                      <p:cBhvr>
                                        <p:cTn id="25" dur="1" fill="hold">
                                          <p:stCondLst>
                                            <p:cond delay="0"/>
                                          </p:stCondLst>
                                        </p:cTn>
                                        <p:tgtEl>
                                          <p:spTgt spid="7"/>
                                        </p:tgtEl>
                                        <p:attrNameLst>
                                          <p:attrName>style.visibility</p:attrName>
                                        </p:attrNameLst>
                                      </p:cBhvr>
                                      <p:to>
                                        <p:strVal val="visible"/>
                                      </p:to>
                                    </p:set>
                                    <p:anim calcmode="lin" valueType="num">
                                      <p:cBhvr>
                                        <p:cTn id="26"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27"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28"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29" dur="1000" fill="hold"/>
                                        <p:tgtEl>
                                          <p:spTgt spid="7"/>
                                        </p:tgtEl>
                                        <p:attrNameLst>
                                          <p:attrName>ppt_h</p:attrName>
                                        </p:attrNameLst>
                                      </p:cBhvr>
                                      <p:tavLst>
                                        <p:tav tm="0">
                                          <p:val>
                                            <p:strVal val="#ppt_h"/>
                                          </p:val>
                                        </p:tav>
                                        <p:tav tm="100000">
                                          <p:val>
                                            <p:strVal val="#ppt_h"/>
                                          </p:val>
                                        </p:tav>
                                      </p:tavLst>
                                    </p:anim>
                                    <p:anim calcmode="lin" valueType="num">
                                      <p:cBhvr>
                                        <p:cTn id="30"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31"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32"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33" dur="1000" decel="50000">
                                          <p:stCondLst>
                                            <p:cond delay="0"/>
                                          </p:stCondLst>
                                        </p:cTn>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2082055" y="774701"/>
            <a:ext cx="8825658" cy="1841499"/>
          </a:xfrm>
        </p:spPr>
        <p:txBody>
          <a:bodyPr anchor="ctr"/>
          <a:lstStyle/>
          <a:p>
            <a:pPr algn="r"/>
            <a:r>
              <a:rPr lang="ar-SY" sz="3600" b="1" dirty="0" smtClean="0">
                <a:solidFill>
                  <a:srgbClr val="FFFF00"/>
                </a:solidFill>
              </a:rPr>
              <a:t>  </a:t>
            </a:r>
            <a:br>
              <a:rPr lang="ar-SY" sz="3600" b="1" dirty="0" smtClean="0">
                <a:solidFill>
                  <a:srgbClr val="FFFF00"/>
                </a:solidFill>
              </a:rPr>
            </a:br>
            <a:r>
              <a:rPr lang="ar-SY" sz="3600" b="1" dirty="0">
                <a:solidFill>
                  <a:srgbClr val="FFFF00"/>
                </a:solidFill>
              </a:rPr>
              <a:t/>
            </a:r>
            <a:br>
              <a:rPr lang="ar-SY" sz="3600" b="1" dirty="0">
                <a:solidFill>
                  <a:srgbClr val="FFFF00"/>
                </a:solidFill>
              </a:rPr>
            </a:br>
            <a:r>
              <a:rPr lang="ar-SY" sz="3600" b="1" dirty="0" smtClean="0">
                <a:solidFill>
                  <a:srgbClr val="FFFF00"/>
                </a:solidFill>
              </a:rPr>
              <a:t/>
            </a:r>
            <a:br>
              <a:rPr lang="ar-SY" sz="3600" b="1" dirty="0" smtClean="0">
                <a:solidFill>
                  <a:srgbClr val="FFFF00"/>
                </a:solidFill>
              </a:rPr>
            </a:br>
            <a:r>
              <a:rPr lang="ar-SY" sz="3600" b="1" dirty="0">
                <a:solidFill>
                  <a:srgbClr val="FFFF00"/>
                </a:solidFill>
              </a:rPr>
              <a:t> </a:t>
            </a:r>
            <a:r>
              <a:rPr lang="ar-SY" sz="3600" b="1" dirty="0" smtClean="0">
                <a:solidFill>
                  <a:srgbClr val="FFFF00"/>
                </a:solidFill>
              </a:rPr>
              <a:t>      ثالثاً</a:t>
            </a:r>
            <a:r>
              <a:rPr lang="ar-SY" sz="3600" b="1" dirty="0">
                <a:solidFill>
                  <a:srgbClr val="FFFF00"/>
                </a:solidFill>
              </a:rPr>
              <a:t>: المثل والماهيات </a:t>
            </a:r>
            <a:r>
              <a:rPr lang="ar-SY" sz="3600" b="1" dirty="0" smtClean="0">
                <a:solidFill>
                  <a:srgbClr val="FFFF00"/>
                </a:solidFill>
              </a:rPr>
              <a:t>المفارقة</a:t>
            </a:r>
            <a:br>
              <a:rPr lang="ar-SY" sz="3600" b="1" dirty="0" smtClean="0">
                <a:solidFill>
                  <a:srgbClr val="FFFF00"/>
                </a:solidFill>
              </a:rPr>
            </a:br>
            <a:r>
              <a:rPr lang="ar-SY" sz="3600" b="1" dirty="0" smtClean="0">
                <a:solidFill>
                  <a:srgbClr val="FFFF00"/>
                </a:solidFill>
              </a:rPr>
              <a:t>                عند </a:t>
            </a:r>
            <a:r>
              <a:rPr lang="ar-SY" sz="3600" b="1" dirty="0">
                <a:solidFill>
                  <a:srgbClr val="FFFF00"/>
                </a:solidFill>
              </a:rPr>
              <a:t>أفلاطون:</a:t>
            </a:r>
            <a:r>
              <a:rPr lang="ar-SY" b="1" dirty="0"/>
              <a:t> </a:t>
            </a:r>
            <a:r>
              <a:rPr lang="en-US" dirty="0"/>
              <a:t/>
            </a:r>
            <a:br>
              <a:rPr lang="en-US" dirty="0"/>
            </a:br>
            <a:endParaRPr lang="ar-SY" dirty="0"/>
          </a:p>
        </p:txBody>
      </p:sp>
      <p:sp>
        <p:nvSpPr>
          <p:cNvPr id="3" name="عنوان فرعي 2"/>
          <p:cNvSpPr>
            <a:spLocks noGrp="1"/>
          </p:cNvSpPr>
          <p:nvPr>
            <p:ph type="subTitle" idx="1"/>
          </p:nvPr>
        </p:nvSpPr>
        <p:spPr>
          <a:xfrm>
            <a:off x="1154954" y="2832100"/>
            <a:ext cx="10414745" cy="2806700"/>
          </a:xfrm>
        </p:spPr>
        <p:txBody>
          <a:bodyPr>
            <a:normAutofit/>
          </a:bodyPr>
          <a:lstStyle/>
          <a:p>
            <a:pPr algn="r"/>
            <a:endParaRPr lang="ar-SY" sz="2800" b="1" dirty="0" smtClean="0">
              <a:solidFill>
                <a:schemeClr val="tx1">
                  <a:lumMod val="95000"/>
                </a:schemeClr>
              </a:solidFill>
            </a:endParaRPr>
          </a:p>
          <a:p>
            <a:pPr algn="r"/>
            <a:r>
              <a:rPr lang="ar-SY" sz="2800" b="1" dirty="0" smtClean="0">
                <a:solidFill>
                  <a:schemeClr val="tx1">
                    <a:lumMod val="95000"/>
                  </a:schemeClr>
                </a:solidFill>
              </a:rPr>
              <a:t>بحث </a:t>
            </a:r>
            <a:r>
              <a:rPr lang="ar-SY" sz="2800" b="1" dirty="0">
                <a:solidFill>
                  <a:schemeClr val="tx1">
                    <a:lumMod val="95000"/>
                  </a:schemeClr>
                </a:solidFill>
              </a:rPr>
              <a:t>أفلاطون في الماهيات كي يبني عليها مذهبهُ الطبيعي والأخلاقي، فالفلسفة في نظره اكتساب العلم الذي لا يتخذ الأشياء الحسية موضوعاً له، لأن المحسوسات في حالة صيرورة وتبدلٍ واضطرابٍ. والفلسفة اكتشاف صور جديدة للحياة الفكرية في المجتمع، والفيلسوف رجل تطهر من أدران الجسد وأصبح لا يعيشُ إلا بروحه، بعيداً عن المهارة العملية</a:t>
            </a:r>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7637"/>
            <a:ext cx="4483100" cy="3052763"/>
          </a:xfrm>
          <a:prstGeom prst="rect">
            <a:avLst/>
          </a:prstGeom>
        </p:spPr>
      </p:pic>
    </p:spTree>
    <p:extLst>
      <p:ext uri="{BB962C8B-B14F-4D97-AF65-F5344CB8AC3E}">
        <p14:creationId xmlns:p14="http://schemas.microsoft.com/office/powerpoint/2010/main" val="2349059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0"/>
                                        <p:tgtEl>
                                          <p:spTgt spid="4"/>
                                        </p:tgtEl>
                                      </p:cBhvr>
                                    </p:animEffect>
                                    <p:anim calcmode="lin" valueType="num">
                                      <p:cBhvr>
                                        <p:cTn id="16" dur="2000" fill="hold"/>
                                        <p:tgtEl>
                                          <p:spTgt spid="4"/>
                                        </p:tgtEl>
                                        <p:attrNameLst>
                                          <p:attrName>style.rotation</p:attrName>
                                        </p:attrNameLst>
                                      </p:cBhvr>
                                      <p:tavLst>
                                        <p:tav tm="0">
                                          <p:val>
                                            <p:fltVal val="720"/>
                                          </p:val>
                                        </p:tav>
                                        <p:tav tm="100000">
                                          <p:val>
                                            <p:fltVal val="0"/>
                                          </p:val>
                                        </p:tav>
                                      </p:tavLst>
                                    </p:anim>
                                    <p:anim calcmode="lin" valueType="num">
                                      <p:cBhvr>
                                        <p:cTn id="17" dur="2000" fill="hold"/>
                                        <p:tgtEl>
                                          <p:spTgt spid="4"/>
                                        </p:tgtEl>
                                        <p:attrNameLst>
                                          <p:attrName>ppt_h</p:attrName>
                                        </p:attrNameLst>
                                      </p:cBhvr>
                                      <p:tavLst>
                                        <p:tav tm="0">
                                          <p:val>
                                            <p:fltVal val="0"/>
                                          </p:val>
                                        </p:tav>
                                        <p:tav tm="100000">
                                          <p:val>
                                            <p:strVal val="#ppt_h"/>
                                          </p:val>
                                        </p:tav>
                                      </p:tavLst>
                                    </p:anim>
                                    <p:anim calcmode="lin" valueType="num">
                                      <p:cBhvr>
                                        <p:cTn id="18" dur="2000" fill="hold"/>
                                        <p:tgtEl>
                                          <p:spTgt spid="4"/>
                                        </p:tgtEl>
                                        <p:attrNameLst>
                                          <p:attrName>ppt_w</p:attrName>
                                        </p:attrNameLst>
                                      </p:cBhvr>
                                      <p:tavLst>
                                        <p:tav tm="0">
                                          <p:val>
                                            <p:fltVal val="0"/>
                                          </p:val>
                                        </p:tav>
                                        <p:tav tm="100000">
                                          <p:val>
                                            <p:strVal val="#ppt_w"/>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iterate type="wd">
                                    <p:tmPct val="10000"/>
                                  </p:iterate>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46111" y="452718"/>
            <a:ext cx="9404723" cy="3598582"/>
          </a:xfrm>
        </p:spPr>
        <p:txBody>
          <a:bodyPr/>
          <a:lstStyle/>
          <a:p>
            <a:pPr algn="just"/>
            <a:r>
              <a:rPr lang="ar-SY" sz="4400" b="1" dirty="0" smtClean="0">
                <a:solidFill>
                  <a:srgbClr val="00B0F0"/>
                </a:solidFill>
              </a:rPr>
              <a:t>إضاءة</a:t>
            </a:r>
            <a:r>
              <a:rPr lang="ar-SY" sz="3200" dirty="0" smtClean="0"/>
              <a:t>: </a:t>
            </a:r>
            <a:r>
              <a:rPr lang="ar-SY" sz="3600" dirty="0">
                <a:solidFill>
                  <a:srgbClr val="FFFF00"/>
                </a:solidFill>
              </a:rPr>
              <a:t>«يقولُ أفلاطونُ: حين يتذكر </a:t>
            </a:r>
            <a:r>
              <a:rPr lang="ar-SY" sz="3600" dirty="0" smtClean="0">
                <a:solidFill>
                  <a:srgbClr val="FFFF00"/>
                </a:solidFill>
              </a:rPr>
              <a:t>الإنسانُ ما </a:t>
            </a:r>
            <a:r>
              <a:rPr lang="ar-SY" sz="3600" dirty="0">
                <a:solidFill>
                  <a:srgbClr val="FFFF00"/>
                </a:solidFill>
              </a:rPr>
              <a:t>رآه من صور و ماهيات من حياته السابقة، ويقابل هذه الصور بالأشياء المقابلة لها في العالم الحسي، يشعر أولاً بالجزع، ثم يشعر بحماسة شديدة نحو التشبه بهذه الصور، فينتج عن ذلك دهشة، والدهشة أساس التفلسف، فهذه العاطفة مزيج من الحماسة والجزع والدهشة وحبِّ الاستطلاع.»</a:t>
            </a:r>
            <a:r>
              <a:rPr lang="en-US" sz="3600" dirty="0">
                <a:solidFill>
                  <a:srgbClr val="FFFF00"/>
                </a:solidFill>
              </a:rPr>
              <a:t/>
            </a:r>
            <a:br>
              <a:rPr lang="en-US" sz="3600" dirty="0">
                <a:solidFill>
                  <a:srgbClr val="FFFF00"/>
                </a:solidFill>
              </a:rPr>
            </a:br>
            <a:endParaRPr lang="ar-SY" sz="3600" dirty="0">
              <a:solidFill>
                <a:srgbClr val="FFFF00"/>
              </a:solidFill>
            </a:endParaRPr>
          </a:p>
        </p:txBody>
      </p:sp>
      <p:sp>
        <p:nvSpPr>
          <p:cNvPr id="3" name="عنصر نائب للمحتوى 2"/>
          <p:cNvSpPr>
            <a:spLocks noGrp="1"/>
          </p:cNvSpPr>
          <p:nvPr>
            <p:ph idx="1"/>
          </p:nvPr>
        </p:nvSpPr>
        <p:spPr>
          <a:xfrm>
            <a:off x="1103312" y="4178300"/>
            <a:ext cx="9793288" cy="2070099"/>
          </a:xfrm>
        </p:spPr>
        <p:txBody>
          <a:bodyPr/>
          <a:lstStyle/>
          <a:p>
            <a:r>
              <a:rPr lang="ar-SY" sz="4000" b="1" dirty="0">
                <a:solidFill>
                  <a:srgbClr val="00B0F0"/>
                </a:solidFill>
              </a:rPr>
              <a:t>أحلل</a:t>
            </a:r>
            <a:r>
              <a:rPr lang="ar-SY" sz="3200" b="1" dirty="0"/>
              <a:t>: «يقولُ أفلاطونُ: ينبغي علينا أن نتفلسف بكلِّ نفوسنا، يجبُ علينا أن نتحرى الحقيقة بكامل كياننا».</a:t>
            </a:r>
            <a:endParaRPr lang="en-US" sz="3200" dirty="0"/>
          </a:p>
          <a:p>
            <a:endParaRPr lang="ar-SY" dirty="0"/>
          </a:p>
        </p:txBody>
      </p:sp>
    </p:spTree>
    <p:extLst>
      <p:ext uri="{BB962C8B-B14F-4D97-AF65-F5344CB8AC3E}">
        <p14:creationId xmlns:p14="http://schemas.microsoft.com/office/powerpoint/2010/main" val="1491079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wd">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iterate type="wd">
                                    <p:tmPct val="10000"/>
                                  </p:iterate>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heel(1)">
                                      <p:cBhvr>
                                        <p:cTn id="15"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5473700" y="1168400"/>
            <a:ext cx="5675312" cy="6032500"/>
          </a:xfrm>
          <a:noFill/>
        </p:spPr>
        <p:txBody>
          <a:bodyPr/>
          <a:lstStyle/>
          <a:p>
            <a:pPr algn="justLow"/>
            <a:r>
              <a:rPr lang="ar-SY" sz="2400" dirty="0" smtClean="0"/>
              <a:t/>
            </a:r>
            <a:br>
              <a:rPr lang="ar-SY" sz="2400" dirty="0" smtClean="0"/>
            </a:br>
            <a:r>
              <a:rPr lang="ar-SY" sz="2400" dirty="0"/>
              <a:t/>
            </a:r>
            <a:br>
              <a:rPr lang="ar-SY" sz="2400" dirty="0"/>
            </a:br>
            <a:r>
              <a:rPr lang="ar-SY" sz="2400" dirty="0" smtClean="0"/>
              <a:t/>
            </a:r>
            <a:br>
              <a:rPr lang="ar-SY" sz="2400" dirty="0" smtClean="0"/>
            </a:br>
            <a:r>
              <a:rPr lang="ar-SY" sz="2400" dirty="0" smtClean="0"/>
              <a:t/>
            </a:r>
            <a:br>
              <a:rPr lang="ar-SY" sz="2400" dirty="0" smtClean="0"/>
            </a:br>
            <a:r>
              <a:rPr lang="ar-SY" sz="2400" dirty="0"/>
              <a:t/>
            </a:r>
            <a:br>
              <a:rPr lang="ar-SY" sz="2400" dirty="0"/>
            </a:br>
            <a:r>
              <a:rPr lang="ar-SY" sz="2400" dirty="0" smtClean="0"/>
              <a:t/>
            </a:r>
            <a:br>
              <a:rPr lang="ar-SY" sz="2400" dirty="0" smtClean="0"/>
            </a:br>
            <a:r>
              <a:rPr lang="ar-SY" sz="2400" dirty="0"/>
              <a:t/>
            </a:r>
            <a:br>
              <a:rPr lang="ar-SY" sz="2400" dirty="0"/>
            </a:br>
            <a:r>
              <a:rPr lang="ar-SY" sz="2400" dirty="0" smtClean="0"/>
              <a:t/>
            </a:r>
            <a:br>
              <a:rPr lang="ar-SY" sz="2400" dirty="0" smtClean="0"/>
            </a:br>
            <a:r>
              <a:rPr lang="ar-SY" sz="2400" dirty="0"/>
              <a:t/>
            </a:r>
            <a:br>
              <a:rPr lang="ar-SY" sz="2400" dirty="0"/>
            </a:br>
            <a:r>
              <a:rPr lang="ar-SY" sz="2400" dirty="0" smtClean="0">
                <a:solidFill>
                  <a:srgbClr val="FFFF00"/>
                </a:solidFill>
              </a:rPr>
              <a:t>يرى </a:t>
            </a:r>
            <a:r>
              <a:rPr lang="ar-SY" sz="2400" dirty="0">
                <a:solidFill>
                  <a:srgbClr val="FFFF00"/>
                </a:solidFill>
              </a:rPr>
              <a:t>أفلاطونُ أن معرفة </a:t>
            </a:r>
            <a:r>
              <a:rPr lang="ar-SY" sz="2400" b="1" dirty="0">
                <a:solidFill>
                  <a:srgbClr val="FF0000"/>
                </a:solidFill>
                <a:effectLst>
                  <a:outerShdw blurRad="38100" dist="38100" dir="2700000" algn="tl">
                    <a:srgbClr val="000000">
                      <a:alpha val="43137"/>
                    </a:srgbClr>
                  </a:outerShdw>
                </a:effectLst>
              </a:rPr>
              <a:t>الخير</a:t>
            </a:r>
            <a:r>
              <a:rPr lang="ar-SY" sz="2400" dirty="0">
                <a:solidFill>
                  <a:srgbClr val="FFFF00"/>
                </a:solidFill>
              </a:rPr>
              <a:t> تقتضي محبتهُ، لأنَّ الحبٌّ يرقى بالنفس من تأمل ما يولد ويموتُ في عالم الفساد والصيرورة إلى تأمل الوجود السرمدي الثابت. </a:t>
            </a:r>
            <a:r>
              <a:rPr lang="en-US" sz="2400" dirty="0">
                <a:solidFill>
                  <a:srgbClr val="FFFF00"/>
                </a:solidFill>
              </a:rPr>
              <a:t/>
            </a:r>
            <a:br>
              <a:rPr lang="en-US" sz="2400" dirty="0">
                <a:solidFill>
                  <a:srgbClr val="FFFF00"/>
                </a:solidFill>
              </a:rPr>
            </a:br>
            <a:r>
              <a:rPr lang="ar-SY" sz="2400" dirty="0">
                <a:solidFill>
                  <a:srgbClr val="FFFF00"/>
                </a:solidFill>
              </a:rPr>
              <a:t>بين أفلاطون في </a:t>
            </a:r>
            <a:r>
              <a:rPr lang="ar-SY" sz="2400" b="1" dirty="0">
                <a:solidFill>
                  <a:srgbClr val="FF0000"/>
                </a:solidFill>
              </a:rPr>
              <a:t>نظرية المثل </a:t>
            </a:r>
            <a:r>
              <a:rPr lang="ar-SY" sz="2400" dirty="0">
                <a:solidFill>
                  <a:srgbClr val="FFFF00"/>
                </a:solidFill>
              </a:rPr>
              <a:t>أن الحقائق الخالدة، أي المثل موجودة في عالم عقلي غير حسي، لا يدركُها إلا الفيلسوف الذي يتسمُ بصفاء الروح، وتجاوز المحسوس المتبدل إلى مثالهٍ الخالد، وصورته الثابتة وحقيقته الدائمة مؤثراً الحكمة على الظنِّ. وهذه الصور الساميةُ أو </a:t>
            </a:r>
            <a:r>
              <a:rPr lang="ar-SY" sz="2400" dirty="0" err="1">
                <a:solidFill>
                  <a:srgbClr val="FFFF00"/>
                </a:solidFill>
              </a:rPr>
              <a:t>المعقوليات</a:t>
            </a:r>
            <a:r>
              <a:rPr lang="ar-SY" sz="2400" dirty="0">
                <a:solidFill>
                  <a:srgbClr val="FFFF00"/>
                </a:solidFill>
              </a:rPr>
              <a:t> أزلية أبدية لا تفسد ولا تتغير، بينما الكائنُ المحسوس هو الذي يفسد </a:t>
            </a:r>
            <a:r>
              <a:rPr lang="ar-SY" sz="2400" dirty="0" smtClean="0">
                <a:solidFill>
                  <a:srgbClr val="FFFF00"/>
                </a:solidFill>
              </a:rPr>
              <a:t>ويتغير، ومن المثل الخير الحق الجمال</a:t>
            </a:r>
            <a:br>
              <a:rPr lang="ar-SY" sz="2400" dirty="0" smtClean="0">
                <a:solidFill>
                  <a:srgbClr val="FFFF00"/>
                </a:solidFill>
              </a:rPr>
            </a:br>
            <a:r>
              <a:rPr lang="ar-SY" dirty="0" smtClean="0"/>
              <a:t> </a:t>
            </a:r>
            <a:r>
              <a:rPr lang="en-US" dirty="0"/>
              <a:t/>
            </a:r>
            <a:br>
              <a:rPr lang="en-US" dirty="0"/>
            </a:br>
            <a:endParaRPr lang="ar-SY" dirty="0"/>
          </a:p>
        </p:txBody>
      </p:sp>
      <p:graphicFrame>
        <p:nvGraphicFramePr>
          <p:cNvPr id="5" name="رسم تخطيطي 4"/>
          <p:cNvGraphicFramePr/>
          <p:nvPr>
            <p:extLst>
              <p:ext uri="{D42A27DB-BD31-4B8C-83A1-F6EECF244321}">
                <p14:modId xmlns:p14="http://schemas.microsoft.com/office/powerpoint/2010/main" val="749927412"/>
              </p:ext>
            </p:extLst>
          </p:nvPr>
        </p:nvGraphicFramePr>
        <p:xfrm>
          <a:off x="0" y="952500"/>
          <a:ext cx="5307012" cy="4013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6397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3" presetClass="entr" presetSubtype="16"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plus(in)">
                                      <p:cBhvr>
                                        <p:cTn id="1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671930" y="346701"/>
            <a:ext cx="6122506" cy="2197716"/>
          </a:xfrm>
        </p:spPr>
        <p:txBody>
          <a:bodyPr/>
          <a:lstStyle/>
          <a:p>
            <a:pPr algn="r"/>
            <a:r>
              <a:rPr lang="ar-SY" b="1" dirty="0">
                <a:solidFill>
                  <a:srgbClr val="FFFF00"/>
                </a:solidFill>
              </a:rPr>
              <a:t>رابعاً: العللُ عند </a:t>
            </a:r>
            <a:r>
              <a:rPr lang="ar-SY" b="1" dirty="0" smtClean="0">
                <a:solidFill>
                  <a:srgbClr val="FFFF00"/>
                </a:solidFill>
              </a:rPr>
              <a:t>أرسطو:</a:t>
            </a:r>
            <a:br>
              <a:rPr lang="ar-SY" b="1" dirty="0" smtClean="0">
                <a:solidFill>
                  <a:srgbClr val="FFFF00"/>
                </a:solidFill>
              </a:rPr>
            </a:br>
            <a:r>
              <a:rPr lang="ar-SY" sz="2800" b="1" dirty="0">
                <a:solidFill>
                  <a:srgbClr val="00B0F0"/>
                </a:solidFill>
              </a:rPr>
              <a:t>بحث أرسطو عن حقيقة الوجود في عالم الموجودات الحسية واستناداً إلى ذلك صنفُ العلل إلى أربعة أنواعٍ :</a:t>
            </a:r>
            <a:r>
              <a:rPr lang="en-US" sz="2800" b="1" dirty="0">
                <a:solidFill>
                  <a:srgbClr val="00B0F0"/>
                </a:solidFill>
              </a:rPr>
              <a:t/>
            </a:r>
            <a:br>
              <a:rPr lang="en-US" sz="2800" b="1" dirty="0">
                <a:solidFill>
                  <a:srgbClr val="00B0F0"/>
                </a:solidFill>
              </a:rPr>
            </a:br>
            <a:r>
              <a:rPr lang="ar-SY" sz="2800" b="1" dirty="0" smtClean="0">
                <a:solidFill>
                  <a:srgbClr val="00B0F0"/>
                </a:solidFill>
              </a:rPr>
              <a:t/>
            </a:r>
            <a:br>
              <a:rPr lang="ar-SY" sz="2800" b="1" dirty="0" smtClean="0">
                <a:solidFill>
                  <a:srgbClr val="00B0F0"/>
                </a:solidFill>
              </a:rPr>
            </a:br>
            <a:endParaRPr lang="ar-SY" sz="2800" b="1" dirty="0">
              <a:solidFill>
                <a:srgbClr val="00B0F0"/>
              </a:solidFill>
            </a:endParaRPr>
          </a:p>
        </p:txBody>
      </p:sp>
      <p:sp>
        <p:nvSpPr>
          <p:cNvPr id="4" name="Rectangle 12"/>
          <p:cNvSpPr>
            <a:spLocks noChangeArrowheads="1"/>
          </p:cNvSpPr>
          <p:nvPr/>
        </p:nvSpPr>
        <p:spPr bwMode="auto">
          <a:xfrm>
            <a:off x="2679700" y="132621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SY"/>
          </a:p>
        </p:txBody>
      </p:sp>
      <p:graphicFrame>
        <p:nvGraphicFramePr>
          <p:cNvPr id="6" name="رسم تخطيطي 5"/>
          <p:cNvGraphicFramePr/>
          <p:nvPr>
            <p:extLst>
              <p:ext uri="{D42A27DB-BD31-4B8C-83A1-F6EECF244321}">
                <p14:modId xmlns:p14="http://schemas.microsoft.com/office/powerpoint/2010/main" val="471842692"/>
              </p:ext>
            </p:extLst>
          </p:nvPr>
        </p:nvGraphicFramePr>
        <p:xfrm>
          <a:off x="450507" y="1445559"/>
          <a:ext cx="8588374" cy="52393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مستطيل مستدير الزوايا 13"/>
          <p:cNvSpPr/>
          <p:nvPr/>
        </p:nvSpPr>
        <p:spPr>
          <a:xfrm>
            <a:off x="7818783" y="3299791"/>
            <a:ext cx="3975653" cy="29287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t"/>
          <a:lstStyle/>
          <a:p>
            <a:r>
              <a:rPr lang="ar-SY" sz="2000" dirty="0"/>
              <a:t>يرى أرسطو أنَّ الكون في حركةٍ مستمرة، وكل متحركٍ لا بد أن يكون له محركُ والزمانُ هو عددُ الحركة، ويتعلق وجود المكان العام عند أرسطو بوجود العالم المتناهي خصوصاً الفلك، ويتوقف عليه مثلما يتوقفُ المكان الخاصُ على وجود الأجسام الجزئية. </a:t>
            </a:r>
            <a:endParaRPr lang="en-US" sz="2000" dirty="0"/>
          </a:p>
        </p:txBody>
      </p:sp>
      <p:pic>
        <p:nvPicPr>
          <p:cNvPr id="15" name="صورة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1"/>
            <a:ext cx="3382617" cy="2729948"/>
          </a:xfrm>
          <a:prstGeom prst="rect">
            <a:avLst/>
          </a:prstGeom>
        </p:spPr>
      </p:pic>
    </p:spTree>
    <p:extLst>
      <p:ext uri="{BB962C8B-B14F-4D97-AF65-F5344CB8AC3E}">
        <p14:creationId xmlns:p14="http://schemas.microsoft.com/office/powerpoint/2010/main" val="2262151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3"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
                                        <p:tgtEl>
                                          <p:spTgt spid="6"/>
                                        </p:tgtEl>
                                      </p:cBhvr>
                                    </p:animEffect>
                                    <p:anim calcmode="lin" valueType="num">
                                      <p:cBhvr>
                                        <p:cTn id="13" dur="400" fill="hold"/>
                                        <p:tgtEl>
                                          <p:spTgt spid="6"/>
                                        </p:tgtEl>
                                        <p:attrNameLst>
                                          <p:attrName>ppt_x</p:attrName>
                                        </p:attrNameLst>
                                      </p:cBhvr>
                                      <p:tavLst>
                                        <p:tav tm="0">
                                          <p:val>
                                            <p:strVal val="#ppt_x"/>
                                          </p:val>
                                        </p:tav>
                                        <p:tav tm="100000">
                                          <p:val>
                                            <p:strVal val="#ppt_x"/>
                                          </p:val>
                                        </p:tav>
                                      </p:tavLst>
                                    </p:anim>
                                    <p:anim calcmode="lin" valueType="num">
                                      <p:cBhvr>
                                        <p:cTn id="14" dur="400" fill="hold"/>
                                        <p:tgtEl>
                                          <p:spTgt spid="6"/>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3"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
                                        <p:tgtEl>
                                          <p:spTgt spid="15"/>
                                        </p:tgtEl>
                                      </p:cBhvr>
                                    </p:animEffect>
                                    <p:anim calcmode="lin" valueType="num">
                                      <p:cBhvr>
                                        <p:cTn id="22" dur="400" fill="hold"/>
                                        <p:tgtEl>
                                          <p:spTgt spid="15"/>
                                        </p:tgtEl>
                                        <p:attrNameLst>
                                          <p:attrName>ppt_x</p:attrName>
                                        </p:attrNameLst>
                                      </p:cBhvr>
                                      <p:tavLst>
                                        <p:tav tm="0">
                                          <p:val>
                                            <p:strVal val="#ppt_x"/>
                                          </p:val>
                                        </p:tav>
                                        <p:tav tm="100000">
                                          <p:val>
                                            <p:strVal val="#ppt_x"/>
                                          </p:val>
                                        </p:tav>
                                      </p:tavLst>
                                    </p:anim>
                                    <p:anim calcmode="lin" valueType="num">
                                      <p:cBhvr>
                                        <p:cTn id="23" dur="400" fill="hold"/>
                                        <p:tgtEl>
                                          <p:spTgt spid="15"/>
                                        </p:tgtEl>
                                        <p:attrNameLst>
                                          <p:attrName>ppt_y</p:attrName>
                                        </p:attrNameLst>
                                      </p:cBhvr>
                                      <p:tavLst>
                                        <p:tav tm="0">
                                          <p:val>
                                            <p:strVal val="#ppt_y+0.31"/>
                                          </p:val>
                                        </p:tav>
                                        <p:tav tm="100000">
                                          <p:val>
                                            <p:strVal val="#ppt_y+0.31"/>
                                          </p:val>
                                        </p:tav>
                                      </p:tavLst>
                                    </p:anim>
                                    <p:anim calcmode="lin" valueType="num">
                                      <p:cBhvr>
                                        <p:cTn id="24" dur="600" decel="50000" fill="hold">
                                          <p:stCondLst>
                                            <p:cond delay="400"/>
                                          </p:stCondLst>
                                        </p:cTn>
                                        <p:tgtEl>
                                          <p:spTgt spid="1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5" dur="600" decel="50000" fill="hold">
                                          <p:stCondLst>
                                            <p:cond delay="400"/>
                                          </p:stCondLst>
                                        </p:cTn>
                                        <p:tgtEl>
                                          <p:spTgt spid="1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1" presetClass="entr" presetSubtype="0" fill="hold" grpId="0" nodeType="clickEffect">
                                  <p:stCondLst>
                                    <p:cond delay="0"/>
                                  </p:stCondLst>
                                  <p:iterate type="lt">
                                    <p:tmPct val="10000"/>
                                  </p:iterate>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14"/>
                                        </p:tgtEl>
                                        <p:attrNameLst>
                                          <p:attrName>ppt_y</p:attrName>
                                        </p:attrNameLst>
                                      </p:cBhvr>
                                      <p:tavLst>
                                        <p:tav tm="0">
                                          <p:val>
                                            <p:strVal val="#ppt_y"/>
                                          </p:val>
                                        </p:tav>
                                        <p:tav tm="100000">
                                          <p:val>
                                            <p:strVal val="#ppt_y"/>
                                          </p:val>
                                        </p:tav>
                                      </p:tavLst>
                                    </p:anim>
                                    <p:anim calcmode="lin" valueType="num">
                                      <p:cBhvr>
                                        <p:cTn id="32"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25" presetClass="exit" presetSubtype="0" fill="hold" nodeType="clickEffect">
                                  <p:stCondLst>
                                    <p:cond delay="0"/>
                                  </p:stCondLst>
                                  <p:childTnLst>
                                    <p:animEffect transition="out" filter="fade">
                                      <p:cBhvr>
                                        <p:cTn id="38" dur="1000" accel="50000">
                                          <p:stCondLst>
                                            <p:cond delay="0"/>
                                          </p:stCondLst>
                                        </p:cTn>
                                        <p:tgtEl>
                                          <p:spTgt spid="15"/>
                                        </p:tgtEl>
                                      </p:cBhvr>
                                    </p:animEffect>
                                    <p:anim calcmode="lin" valueType="num">
                                      <p:cBhvr>
                                        <p:cTn id="39" dur="500" accel="50000">
                                          <p:stCondLst>
                                            <p:cond delay="0"/>
                                          </p:stCondLst>
                                        </p:cTn>
                                        <p:tgtEl>
                                          <p:spTgt spid="15"/>
                                        </p:tgtEl>
                                        <p:attrNameLst>
                                          <p:attrName>ppt_y</p:attrName>
                                        </p:attrNameLst>
                                      </p:cBhvr>
                                      <p:tavLst>
                                        <p:tav tm="0">
                                          <p:val>
                                            <p:strVal val="ppt_y"/>
                                          </p:val>
                                        </p:tav>
                                        <p:tav tm="100000">
                                          <p:val>
                                            <p:strVal val="ppt_y+.1"/>
                                          </p:val>
                                        </p:tav>
                                      </p:tavLst>
                                    </p:anim>
                                    <p:anim calcmode="lin" valueType="num">
                                      <p:cBhvr>
                                        <p:cTn id="40" dur="500" decel="50000">
                                          <p:stCondLst>
                                            <p:cond delay="500"/>
                                          </p:stCondLst>
                                        </p:cTn>
                                        <p:tgtEl>
                                          <p:spTgt spid="15"/>
                                        </p:tgtEl>
                                        <p:attrNameLst>
                                          <p:attrName>ppt_y</p:attrName>
                                        </p:attrNameLst>
                                      </p:cBhvr>
                                      <p:tavLst>
                                        <p:tav tm="0">
                                          <p:val>
                                            <p:strVal val="ppt_y"/>
                                          </p:val>
                                        </p:tav>
                                        <p:tav tm="100000">
                                          <p:val>
                                            <p:strVal val="ppt_y-.1"/>
                                          </p:val>
                                        </p:tav>
                                      </p:tavLst>
                                    </p:anim>
                                    <p:anim calcmode="lin" valueType="num">
                                      <p:cBhvr>
                                        <p:cTn id="41" dur="500" accel="50000">
                                          <p:stCondLst>
                                            <p:cond delay="500"/>
                                          </p:stCondLst>
                                        </p:cTn>
                                        <p:tgtEl>
                                          <p:spTgt spid="15"/>
                                        </p:tgtEl>
                                        <p:attrNameLst>
                                          <p:attrName>ppt_x</p:attrName>
                                        </p:attrNameLst>
                                      </p:cBhvr>
                                      <p:tavLst>
                                        <p:tav tm="0">
                                          <p:val>
                                            <p:strVal val="ppt_x"/>
                                          </p:val>
                                        </p:tav>
                                        <p:tav tm="100000">
                                          <p:val>
                                            <p:strVal val="ppt_x+.4"/>
                                          </p:val>
                                        </p:tav>
                                      </p:tavLst>
                                    </p:anim>
                                    <p:anim calcmode="lin" valueType="num">
                                      <p:cBhvr>
                                        <p:cTn id="42" dur="1000"/>
                                        <p:tgtEl>
                                          <p:spTgt spid="15"/>
                                        </p:tgtEl>
                                        <p:attrNameLst>
                                          <p:attrName>ppt_h</p:attrName>
                                        </p:attrNameLst>
                                      </p:cBhvr>
                                      <p:tavLst>
                                        <p:tav tm="0">
                                          <p:val>
                                            <p:strVal val="ppt_h"/>
                                          </p:val>
                                        </p:tav>
                                        <p:tav tm="100000">
                                          <p:val>
                                            <p:strVal val="ppt_h"/>
                                          </p:val>
                                        </p:tav>
                                      </p:tavLst>
                                    </p:anim>
                                    <p:anim calcmode="lin" valueType="num">
                                      <p:cBhvr>
                                        <p:cTn id="43" dur="500" accel="50000">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44" dur="500" decel="50000">
                                          <p:stCondLst>
                                            <p:cond delay="500"/>
                                          </p:stCondLst>
                                        </p:cTn>
                                        <p:tgtEl>
                                          <p:spTgt spid="15"/>
                                        </p:tgtEl>
                                        <p:attrNameLst>
                                          <p:attrName>ppt_w</p:attrName>
                                        </p:attrNameLst>
                                      </p:cBhvr>
                                      <p:tavLst>
                                        <p:tav tm="0">
                                          <p:val>
                                            <p:strVal val="ppt_w"/>
                                          </p:val>
                                        </p:tav>
                                        <p:tav tm="100000">
                                          <p:val>
                                            <p:strVal val="ppt_w/.05"/>
                                          </p:val>
                                        </p:tav>
                                      </p:tavLst>
                                    </p:anim>
                                    <p:anim calcmode="lin" valueType="num">
                                      <p:cBhvr>
                                        <p:cTn id="45" dur="500" accel="50000">
                                          <p:stCondLst>
                                            <p:cond delay="500"/>
                                          </p:stCondLst>
                                        </p:cTn>
                                        <p:tgtEl>
                                          <p:spTgt spid="15"/>
                                        </p:tgtEl>
                                        <p:attrNameLst>
                                          <p:attrName>style.rotation</p:attrName>
                                        </p:attrNameLst>
                                      </p:cBhvr>
                                      <p:tavLst>
                                        <p:tav tm="0">
                                          <p:val>
                                            <p:fltVal val="0"/>
                                          </p:val>
                                        </p:tav>
                                        <p:tav tm="100000">
                                          <p:val>
                                            <p:fltVal val="-90"/>
                                          </p:val>
                                        </p:tav>
                                      </p:tavLst>
                                    </p:anim>
                                    <p:set>
                                      <p:cBhvr>
                                        <p:cTn id="46" dur="1" fill="hold">
                                          <p:stCondLst>
                                            <p:cond delay="9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6" grpId="0">
        <p:bldAsOne/>
      </p:bldGraphic>
      <p:bldP spid="14"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أيون">
  <a:themeElements>
    <a:clrScheme name="أيون">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أيون">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أيون">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139</TotalTime>
  <Words>548</Words>
  <Application>Microsoft Office PowerPoint</Application>
  <PresentationFormat>ملء الشاشة</PresentationFormat>
  <Paragraphs>51</Paragraphs>
  <Slides>9</Slides>
  <Notes>0</Notes>
  <HiddenSlides>0</HiddenSlides>
  <MMClips>1</MMClips>
  <ScaleCrop>false</ScaleCrop>
  <HeadingPairs>
    <vt:vector size="6" baseType="variant">
      <vt:variant>
        <vt:lpstr>الخطوط المستخدمة</vt:lpstr>
      </vt:variant>
      <vt:variant>
        <vt:i4>7</vt:i4>
      </vt:variant>
      <vt:variant>
        <vt:lpstr>نسق</vt:lpstr>
      </vt:variant>
      <vt:variant>
        <vt:i4>1</vt:i4>
      </vt:variant>
      <vt:variant>
        <vt:lpstr>عناوين الشرائح</vt:lpstr>
      </vt:variant>
      <vt:variant>
        <vt:i4>9</vt:i4>
      </vt:variant>
    </vt:vector>
  </HeadingPairs>
  <TitlesOfParts>
    <vt:vector size="17" baseType="lpstr">
      <vt:lpstr>Andalus</vt:lpstr>
      <vt:lpstr>Arial</vt:lpstr>
      <vt:lpstr>Calibri</vt:lpstr>
      <vt:lpstr>Century Gothic</vt:lpstr>
      <vt:lpstr>Simplified Arabic</vt:lpstr>
      <vt:lpstr>Times New Roman</vt:lpstr>
      <vt:lpstr>Wingdings 3</vt:lpstr>
      <vt:lpstr>أيون</vt:lpstr>
      <vt:lpstr>تحديد العلل عند فلاسفة اليونان في المرحلة الثانية</vt:lpstr>
      <vt:lpstr>يقول سقراط: «أيُّها الإنسانُ اعرف نفسك بنفسكَ» </vt:lpstr>
      <vt:lpstr>أولاً: أسبابُ الانتقال من الاهتمام بالطبيعة إلى الاهتمام بالإنسان في الفلسفة اليونانية:   </vt:lpstr>
      <vt:lpstr>« إن كلَّ ما أعلم هو أنني لا أعلم شيئاً &gt;&gt;</vt:lpstr>
      <vt:lpstr>ثانياً: ماهيةُ الأخلاق عند سقراط :  </vt:lpstr>
      <vt:lpstr>            ثالثاً: المثل والماهيات المفارقة                 عند أفلاطون:  </vt:lpstr>
      <vt:lpstr>إضاءة: «يقولُ أفلاطونُ: حين يتذكر الإنسانُ ما رآه من صور و ماهيات من حياته السابقة، ويقابل هذه الصور بالأشياء المقابلة لها في العالم الحسي، يشعر أولاً بالجزع، ثم يشعر بحماسة شديدة نحو التشبه بهذه الصور، فينتج عن ذلك دهشة، والدهشة أساس التفلسف، فهذه العاطفة مزيج من الحماسة والجزع والدهشة وحبِّ الاستطلاع.» </vt:lpstr>
      <vt:lpstr>         يرى أفلاطونُ أن معرفة الخير تقتضي محبتهُ، لأنَّ الحبٌّ يرقى بالنفس من تأمل ما يولد ويموتُ في عالم الفساد والصيرورة إلى تأمل الوجود السرمدي الثابت.  بين أفلاطون في نظرية المثل أن الحقائق الخالدة، أي المثل موجودة في عالم عقلي غير حسي، لا يدركُها إلا الفيلسوف الذي يتسمُ بصفاء الروح، وتجاوز المحسوس المتبدل إلى مثالهٍ الخالد، وصورته الثابتة وحقيقته الدائمة مؤثراً الحكمة على الظنِّ. وهذه الصور الساميةُ أو المعقوليات أزلية أبدية لا تفسد ولا تتغير، بينما الكائنُ المحسوس هو الذي يفسد ويتغير، ومن المثل الخير الحق الجمال   </vt:lpstr>
      <vt:lpstr>رابعاً: العللُ عند أرسطو: بحث أرسطو عن حقيقة الوجود في عالم الموجودات الحسية واستناداً إلى ذلك صنفُ العلل إلى أربعة أنواعٍ :  </vt:lpstr>
    </vt:vector>
  </TitlesOfParts>
  <Company>SACC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Maher</dc:creator>
  <cp:lastModifiedBy>Maher</cp:lastModifiedBy>
  <cp:revision>16</cp:revision>
  <dcterms:created xsi:type="dcterms:W3CDTF">2018-11-15T17:56:17Z</dcterms:created>
  <dcterms:modified xsi:type="dcterms:W3CDTF">2018-11-16T16:04:36Z</dcterms:modified>
</cp:coreProperties>
</file>